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57" r:id="rId3"/>
  </p:sldIdLst>
  <p:sldSz cx="10058400" cy="77724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CC2"/>
    <a:srgbClr val="A3C7E7"/>
    <a:srgbClr val="0000FF"/>
    <a:srgbClr val="CEE2BA"/>
    <a:srgbClr val="B9D4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8" autoAdjust="0"/>
    <p:restoredTop sz="94660"/>
  </p:normalViewPr>
  <p:slideViewPr>
    <p:cSldViewPr snapToGrid="0">
      <p:cViewPr varScale="1">
        <p:scale>
          <a:sx n="86" d="100"/>
          <a:sy n="86" d="100"/>
        </p:scale>
        <p:origin x="18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6E4809C-6246-4F0F-8D29-EBE61AEA0515}" type="datetimeFigureOut">
              <a:rPr lang="en-US" smtClean="0"/>
              <a:t>11/8/16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A072F-5CC3-4F58-9426-A7D94E8D31AD}" type="slidenum">
              <a:rPr lang="en-US" smtClean="0"/>
              <a:t>‹#›</a:t>
            </a:fld>
            <a:endParaRPr lang="en-US"/>
          </a:p>
        </p:txBody>
      </p:sp>
    </p:spTree>
    <p:extLst>
      <p:ext uri="{BB962C8B-B14F-4D97-AF65-F5344CB8AC3E}">
        <p14:creationId xmlns:p14="http://schemas.microsoft.com/office/powerpoint/2010/main" val="3662994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E4809C-6246-4F0F-8D29-EBE61AEA0515}" type="datetimeFigureOut">
              <a:rPr lang="en-US" smtClean="0"/>
              <a:t>11/8/16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A072F-5CC3-4F58-9426-A7D94E8D31AD}" type="slidenum">
              <a:rPr lang="en-US" smtClean="0"/>
              <a:t>‹#›</a:t>
            </a:fld>
            <a:endParaRPr lang="en-US"/>
          </a:p>
        </p:txBody>
      </p:sp>
    </p:spTree>
    <p:extLst>
      <p:ext uri="{BB962C8B-B14F-4D97-AF65-F5344CB8AC3E}">
        <p14:creationId xmlns:p14="http://schemas.microsoft.com/office/powerpoint/2010/main" val="1935617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E4809C-6246-4F0F-8D29-EBE61AEA0515}" type="datetimeFigureOut">
              <a:rPr lang="en-US" smtClean="0"/>
              <a:t>11/8/16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A072F-5CC3-4F58-9426-A7D94E8D31AD}" type="slidenum">
              <a:rPr lang="en-US" smtClean="0"/>
              <a:t>‹#›</a:t>
            </a:fld>
            <a:endParaRPr lang="en-US"/>
          </a:p>
        </p:txBody>
      </p:sp>
    </p:spTree>
    <p:extLst>
      <p:ext uri="{BB962C8B-B14F-4D97-AF65-F5344CB8AC3E}">
        <p14:creationId xmlns:p14="http://schemas.microsoft.com/office/powerpoint/2010/main" val="110584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E4809C-6246-4F0F-8D29-EBE61AEA0515}" type="datetimeFigureOut">
              <a:rPr lang="en-US" smtClean="0"/>
              <a:t>11/8/16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A072F-5CC3-4F58-9426-A7D94E8D31AD}" type="slidenum">
              <a:rPr lang="en-US" smtClean="0"/>
              <a:t>‹#›</a:t>
            </a:fld>
            <a:endParaRPr lang="en-US"/>
          </a:p>
        </p:txBody>
      </p:sp>
    </p:spTree>
    <p:extLst>
      <p:ext uri="{BB962C8B-B14F-4D97-AF65-F5344CB8AC3E}">
        <p14:creationId xmlns:p14="http://schemas.microsoft.com/office/powerpoint/2010/main" val="1585878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smtClean="0"/>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E4809C-6246-4F0F-8D29-EBE61AEA0515}" type="datetimeFigureOut">
              <a:rPr lang="en-US" smtClean="0"/>
              <a:t>11/8/16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A072F-5CC3-4F58-9426-A7D94E8D31AD}" type="slidenum">
              <a:rPr lang="en-US" smtClean="0"/>
              <a:t>‹#›</a:t>
            </a:fld>
            <a:endParaRPr lang="en-US"/>
          </a:p>
        </p:txBody>
      </p:sp>
    </p:spTree>
    <p:extLst>
      <p:ext uri="{BB962C8B-B14F-4D97-AF65-F5344CB8AC3E}">
        <p14:creationId xmlns:p14="http://schemas.microsoft.com/office/powerpoint/2010/main" val="2332888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E4809C-6246-4F0F-8D29-EBE61AEA0515}" type="datetimeFigureOut">
              <a:rPr lang="en-US" smtClean="0"/>
              <a:t>11/8/16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5A072F-5CC3-4F58-9426-A7D94E8D31AD}" type="slidenum">
              <a:rPr lang="en-US" smtClean="0"/>
              <a:t>‹#›</a:t>
            </a:fld>
            <a:endParaRPr lang="en-US"/>
          </a:p>
        </p:txBody>
      </p:sp>
    </p:spTree>
    <p:extLst>
      <p:ext uri="{BB962C8B-B14F-4D97-AF65-F5344CB8AC3E}">
        <p14:creationId xmlns:p14="http://schemas.microsoft.com/office/powerpoint/2010/main" val="258708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E4809C-6246-4F0F-8D29-EBE61AEA0515}" type="datetimeFigureOut">
              <a:rPr lang="en-US" smtClean="0"/>
              <a:t>11/8/16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5A072F-5CC3-4F58-9426-A7D94E8D31AD}" type="slidenum">
              <a:rPr lang="en-US" smtClean="0"/>
              <a:t>‹#›</a:t>
            </a:fld>
            <a:endParaRPr lang="en-US"/>
          </a:p>
        </p:txBody>
      </p:sp>
    </p:spTree>
    <p:extLst>
      <p:ext uri="{BB962C8B-B14F-4D97-AF65-F5344CB8AC3E}">
        <p14:creationId xmlns:p14="http://schemas.microsoft.com/office/powerpoint/2010/main" val="4040298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E4809C-6246-4F0F-8D29-EBE61AEA0515}" type="datetimeFigureOut">
              <a:rPr lang="en-US" smtClean="0"/>
              <a:t>11/8/16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5A072F-5CC3-4F58-9426-A7D94E8D31AD}" type="slidenum">
              <a:rPr lang="en-US" smtClean="0"/>
              <a:t>‹#›</a:t>
            </a:fld>
            <a:endParaRPr lang="en-US"/>
          </a:p>
        </p:txBody>
      </p:sp>
    </p:spTree>
    <p:extLst>
      <p:ext uri="{BB962C8B-B14F-4D97-AF65-F5344CB8AC3E}">
        <p14:creationId xmlns:p14="http://schemas.microsoft.com/office/powerpoint/2010/main" val="1609184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4809C-6246-4F0F-8D29-EBE61AEA0515}" type="datetimeFigureOut">
              <a:rPr lang="en-US" smtClean="0"/>
              <a:t>11/8/16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5A072F-5CC3-4F58-9426-A7D94E8D31AD}" type="slidenum">
              <a:rPr lang="en-US" smtClean="0"/>
              <a:t>‹#›</a:t>
            </a:fld>
            <a:endParaRPr lang="en-US"/>
          </a:p>
        </p:txBody>
      </p:sp>
    </p:spTree>
    <p:extLst>
      <p:ext uri="{BB962C8B-B14F-4D97-AF65-F5344CB8AC3E}">
        <p14:creationId xmlns:p14="http://schemas.microsoft.com/office/powerpoint/2010/main" val="1644370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smtClean="0"/>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E4809C-6246-4F0F-8D29-EBE61AEA0515}" type="datetimeFigureOut">
              <a:rPr lang="en-US" smtClean="0"/>
              <a:t>11/8/16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5A072F-5CC3-4F58-9426-A7D94E8D31AD}" type="slidenum">
              <a:rPr lang="en-US" smtClean="0"/>
              <a:t>‹#›</a:t>
            </a:fld>
            <a:endParaRPr lang="en-US"/>
          </a:p>
        </p:txBody>
      </p:sp>
    </p:spTree>
    <p:extLst>
      <p:ext uri="{BB962C8B-B14F-4D97-AF65-F5344CB8AC3E}">
        <p14:creationId xmlns:p14="http://schemas.microsoft.com/office/powerpoint/2010/main" val="2053303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smtClean="0"/>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E4809C-6246-4F0F-8D29-EBE61AEA0515}" type="datetimeFigureOut">
              <a:rPr lang="en-US" smtClean="0"/>
              <a:t>11/8/16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5A072F-5CC3-4F58-9426-A7D94E8D31AD}" type="slidenum">
              <a:rPr lang="en-US" smtClean="0"/>
              <a:t>‹#›</a:t>
            </a:fld>
            <a:endParaRPr lang="en-US"/>
          </a:p>
        </p:txBody>
      </p:sp>
    </p:spTree>
    <p:extLst>
      <p:ext uri="{BB962C8B-B14F-4D97-AF65-F5344CB8AC3E}">
        <p14:creationId xmlns:p14="http://schemas.microsoft.com/office/powerpoint/2010/main" val="975691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66E4809C-6246-4F0F-8D29-EBE61AEA0515}" type="datetimeFigureOut">
              <a:rPr lang="en-US" smtClean="0"/>
              <a:t>11/8/16</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A85A072F-5CC3-4F58-9426-A7D94E8D31AD}" type="slidenum">
              <a:rPr lang="en-US" smtClean="0"/>
              <a:t>‹#›</a:t>
            </a:fld>
            <a:endParaRPr lang="en-US"/>
          </a:p>
        </p:txBody>
      </p:sp>
    </p:spTree>
    <p:extLst>
      <p:ext uri="{BB962C8B-B14F-4D97-AF65-F5344CB8AC3E}">
        <p14:creationId xmlns:p14="http://schemas.microsoft.com/office/powerpoint/2010/main" val="35083677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microsoft.com/office/2007/relationships/hdphoto" Target="../media/hdphoto1.wdp"/><Relationship Id="rId3" Type="http://schemas.openxmlformats.org/officeDocument/2006/relationships/image" Target="../media/image2.png"/><Relationship Id="rId21" Type="http://schemas.openxmlformats.org/officeDocument/2006/relationships/image" Target="../media/image19.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3.png"/><Relationship Id="rId2" Type="http://schemas.openxmlformats.org/officeDocument/2006/relationships/image" Target="../media/image1.png"/><Relationship Id="rId16" Type="http://schemas.openxmlformats.org/officeDocument/2006/relationships/image" Target="../media/image15.jp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2.jpeg"/><Relationship Id="rId5" Type="http://schemas.openxmlformats.org/officeDocument/2006/relationships/image" Target="../media/image4.jpeg"/><Relationship Id="rId15" Type="http://schemas.openxmlformats.org/officeDocument/2006/relationships/image" Target="../media/image14.png"/><Relationship Id="rId23" Type="http://schemas.openxmlformats.org/officeDocument/2006/relationships/image" Target="../media/image21.jpeg"/><Relationship Id="rId10" Type="http://schemas.openxmlformats.org/officeDocument/2006/relationships/image" Target="../media/image9.png"/><Relationship Id="rId19" Type="http://schemas.openxmlformats.org/officeDocument/2006/relationships/image" Target="../media/image17.jp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g"/><Relationship Id="rId22"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jpe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rapezoid 28"/>
          <p:cNvSpPr/>
          <p:nvPr/>
        </p:nvSpPr>
        <p:spPr>
          <a:xfrm>
            <a:off x="5895509" y="6519940"/>
            <a:ext cx="748063" cy="276242"/>
          </a:xfrm>
          <a:prstGeom prst="trapezoi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8323" y="5705482"/>
            <a:ext cx="797265" cy="77107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2606" y="5757745"/>
            <a:ext cx="625630" cy="940783"/>
          </a:xfrm>
          <a:prstGeom prst="rect">
            <a:avLst/>
          </a:prstGeom>
        </p:spPr>
      </p:pic>
      <p:sp>
        <p:nvSpPr>
          <p:cNvPr id="79" name="Freeform 78"/>
          <p:cNvSpPr/>
          <p:nvPr/>
        </p:nvSpPr>
        <p:spPr>
          <a:xfrm>
            <a:off x="7213605" y="1842012"/>
            <a:ext cx="2775983" cy="4956735"/>
          </a:xfrm>
          <a:custGeom>
            <a:avLst/>
            <a:gdLst>
              <a:gd name="connsiteX0" fmla="*/ 491842 w 1579391"/>
              <a:gd name="connsiteY0" fmla="*/ 0 h 2813846"/>
              <a:gd name="connsiteX1" fmla="*/ 187042 w 1579391"/>
              <a:gd name="connsiteY1" fmla="*/ 226142 h 2813846"/>
              <a:gd name="connsiteX2" fmla="*/ 10062 w 1579391"/>
              <a:gd name="connsiteY2" fmla="*/ 462116 h 2813846"/>
              <a:gd name="connsiteX3" fmla="*/ 39558 w 1579391"/>
              <a:gd name="connsiteY3" fmla="*/ 757084 h 2813846"/>
              <a:gd name="connsiteX4" fmla="*/ 187042 w 1579391"/>
              <a:gd name="connsiteY4" fmla="*/ 973394 h 2813846"/>
              <a:gd name="connsiteX5" fmla="*/ 688487 w 1579391"/>
              <a:gd name="connsiteY5" fmla="*/ 1248697 h 2813846"/>
              <a:gd name="connsiteX6" fmla="*/ 1091610 w 1579391"/>
              <a:gd name="connsiteY6" fmla="*/ 1327355 h 2813846"/>
              <a:gd name="connsiteX7" fmla="*/ 1425907 w 1579391"/>
              <a:gd name="connsiteY7" fmla="*/ 1681316 h 2813846"/>
              <a:gd name="connsiteX8" fmla="*/ 1573391 w 1579391"/>
              <a:gd name="connsiteY8" fmla="*/ 1956619 h 2813846"/>
              <a:gd name="connsiteX9" fmla="*/ 1514397 w 1579391"/>
              <a:gd name="connsiteY9" fmla="*/ 2369574 h 2813846"/>
              <a:gd name="connsiteX10" fmla="*/ 1189933 w 1579391"/>
              <a:gd name="connsiteY10" fmla="*/ 2644877 h 2813846"/>
              <a:gd name="connsiteX11" fmla="*/ 560668 w 1579391"/>
              <a:gd name="connsiteY11" fmla="*/ 2802194 h 2813846"/>
              <a:gd name="connsiteX12" fmla="*/ 511507 w 1579391"/>
              <a:gd name="connsiteY12" fmla="*/ 2802194 h 2813846"/>
              <a:gd name="connsiteX13" fmla="*/ 649158 w 1579391"/>
              <a:gd name="connsiteY13" fmla="*/ 2802194 h 2813846"/>
              <a:gd name="connsiteX0" fmla="*/ 491842 w 1579391"/>
              <a:gd name="connsiteY0" fmla="*/ 0 h 2813846"/>
              <a:gd name="connsiteX1" fmla="*/ 187042 w 1579391"/>
              <a:gd name="connsiteY1" fmla="*/ 226142 h 2813846"/>
              <a:gd name="connsiteX2" fmla="*/ 10062 w 1579391"/>
              <a:gd name="connsiteY2" fmla="*/ 462116 h 2813846"/>
              <a:gd name="connsiteX3" fmla="*/ 39558 w 1579391"/>
              <a:gd name="connsiteY3" fmla="*/ 757084 h 2813846"/>
              <a:gd name="connsiteX4" fmla="*/ 187042 w 1579391"/>
              <a:gd name="connsiteY4" fmla="*/ 973394 h 2813846"/>
              <a:gd name="connsiteX5" fmla="*/ 688487 w 1579391"/>
              <a:gd name="connsiteY5" fmla="*/ 1189703 h 2813846"/>
              <a:gd name="connsiteX6" fmla="*/ 1091610 w 1579391"/>
              <a:gd name="connsiteY6" fmla="*/ 1327355 h 2813846"/>
              <a:gd name="connsiteX7" fmla="*/ 1425907 w 1579391"/>
              <a:gd name="connsiteY7" fmla="*/ 1681316 h 2813846"/>
              <a:gd name="connsiteX8" fmla="*/ 1573391 w 1579391"/>
              <a:gd name="connsiteY8" fmla="*/ 1956619 h 2813846"/>
              <a:gd name="connsiteX9" fmla="*/ 1514397 w 1579391"/>
              <a:gd name="connsiteY9" fmla="*/ 2369574 h 2813846"/>
              <a:gd name="connsiteX10" fmla="*/ 1189933 w 1579391"/>
              <a:gd name="connsiteY10" fmla="*/ 2644877 h 2813846"/>
              <a:gd name="connsiteX11" fmla="*/ 560668 w 1579391"/>
              <a:gd name="connsiteY11" fmla="*/ 2802194 h 2813846"/>
              <a:gd name="connsiteX12" fmla="*/ 511507 w 1579391"/>
              <a:gd name="connsiteY12" fmla="*/ 2802194 h 2813846"/>
              <a:gd name="connsiteX13" fmla="*/ 649158 w 1579391"/>
              <a:gd name="connsiteY13" fmla="*/ 2802194 h 2813846"/>
              <a:gd name="connsiteX0" fmla="*/ 12852 w 2024633"/>
              <a:gd name="connsiteY0" fmla="*/ 0 h 2971162"/>
              <a:gd name="connsiteX1" fmla="*/ 632284 w 2024633"/>
              <a:gd name="connsiteY1" fmla="*/ 383458 h 2971162"/>
              <a:gd name="connsiteX2" fmla="*/ 455304 w 2024633"/>
              <a:gd name="connsiteY2" fmla="*/ 619432 h 2971162"/>
              <a:gd name="connsiteX3" fmla="*/ 484800 w 2024633"/>
              <a:gd name="connsiteY3" fmla="*/ 914400 h 2971162"/>
              <a:gd name="connsiteX4" fmla="*/ 632284 w 2024633"/>
              <a:gd name="connsiteY4" fmla="*/ 1130710 h 2971162"/>
              <a:gd name="connsiteX5" fmla="*/ 1133729 w 2024633"/>
              <a:gd name="connsiteY5" fmla="*/ 1347019 h 2971162"/>
              <a:gd name="connsiteX6" fmla="*/ 1536852 w 2024633"/>
              <a:gd name="connsiteY6" fmla="*/ 1484671 h 2971162"/>
              <a:gd name="connsiteX7" fmla="*/ 1871149 w 2024633"/>
              <a:gd name="connsiteY7" fmla="*/ 1838632 h 2971162"/>
              <a:gd name="connsiteX8" fmla="*/ 2018633 w 2024633"/>
              <a:gd name="connsiteY8" fmla="*/ 2113935 h 2971162"/>
              <a:gd name="connsiteX9" fmla="*/ 1959639 w 2024633"/>
              <a:gd name="connsiteY9" fmla="*/ 2526890 h 2971162"/>
              <a:gd name="connsiteX10" fmla="*/ 1635175 w 2024633"/>
              <a:gd name="connsiteY10" fmla="*/ 2802193 h 2971162"/>
              <a:gd name="connsiteX11" fmla="*/ 1005910 w 2024633"/>
              <a:gd name="connsiteY11" fmla="*/ 2959510 h 2971162"/>
              <a:gd name="connsiteX12" fmla="*/ 956749 w 2024633"/>
              <a:gd name="connsiteY12" fmla="*/ 2959510 h 2971162"/>
              <a:gd name="connsiteX13" fmla="*/ 1094400 w 2024633"/>
              <a:gd name="connsiteY13" fmla="*/ 2959510 h 2971162"/>
              <a:gd name="connsiteX0" fmla="*/ 26618 w 2038399"/>
              <a:gd name="connsiteY0" fmla="*/ 0 h 2971162"/>
              <a:gd name="connsiteX1" fmla="*/ 262592 w 2038399"/>
              <a:gd name="connsiteY1" fmla="*/ 334296 h 2971162"/>
              <a:gd name="connsiteX2" fmla="*/ 469070 w 2038399"/>
              <a:gd name="connsiteY2" fmla="*/ 619432 h 2971162"/>
              <a:gd name="connsiteX3" fmla="*/ 498566 w 2038399"/>
              <a:gd name="connsiteY3" fmla="*/ 914400 h 2971162"/>
              <a:gd name="connsiteX4" fmla="*/ 646050 w 2038399"/>
              <a:gd name="connsiteY4" fmla="*/ 1130710 h 2971162"/>
              <a:gd name="connsiteX5" fmla="*/ 1147495 w 2038399"/>
              <a:gd name="connsiteY5" fmla="*/ 1347019 h 2971162"/>
              <a:gd name="connsiteX6" fmla="*/ 1550618 w 2038399"/>
              <a:gd name="connsiteY6" fmla="*/ 1484671 h 2971162"/>
              <a:gd name="connsiteX7" fmla="*/ 1884915 w 2038399"/>
              <a:gd name="connsiteY7" fmla="*/ 1838632 h 2971162"/>
              <a:gd name="connsiteX8" fmla="*/ 2032399 w 2038399"/>
              <a:gd name="connsiteY8" fmla="*/ 2113935 h 2971162"/>
              <a:gd name="connsiteX9" fmla="*/ 1973405 w 2038399"/>
              <a:gd name="connsiteY9" fmla="*/ 2526890 h 2971162"/>
              <a:gd name="connsiteX10" fmla="*/ 1648941 w 2038399"/>
              <a:gd name="connsiteY10" fmla="*/ 2802193 h 2971162"/>
              <a:gd name="connsiteX11" fmla="*/ 1019676 w 2038399"/>
              <a:gd name="connsiteY11" fmla="*/ 2959510 h 2971162"/>
              <a:gd name="connsiteX12" fmla="*/ 970515 w 2038399"/>
              <a:gd name="connsiteY12" fmla="*/ 2959510 h 2971162"/>
              <a:gd name="connsiteX13" fmla="*/ 1108166 w 2038399"/>
              <a:gd name="connsiteY13" fmla="*/ 2959510 h 2971162"/>
              <a:gd name="connsiteX0" fmla="*/ 25219 w 2037000"/>
              <a:gd name="connsiteY0" fmla="*/ 0 h 2971162"/>
              <a:gd name="connsiteX1" fmla="*/ 261193 w 2037000"/>
              <a:gd name="connsiteY1" fmla="*/ 334296 h 2971162"/>
              <a:gd name="connsiteX2" fmla="*/ 339852 w 2037000"/>
              <a:gd name="connsiteY2" fmla="*/ 648929 h 2971162"/>
              <a:gd name="connsiteX3" fmla="*/ 497167 w 2037000"/>
              <a:gd name="connsiteY3" fmla="*/ 914400 h 2971162"/>
              <a:gd name="connsiteX4" fmla="*/ 644651 w 2037000"/>
              <a:gd name="connsiteY4" fmla="*/ 1130710 h 2971162"/>
              <a:gd name="connsiteX5" fmla="*/ 1146096 w 2037000"/>
              <a:gd name="connsiteY5" fmla="*/ 1347019 h 2971162"/>
              <a:gd name="connsiteX6" fmla="*/ 1549219 w 2037000"/>
              <a:gd name="connsiteY6" fmla="*/ 1484671 h 2971162"/>
              <a:gd name="connsiteX7" fmla="*/ 1883516 w 2037000"/>
              <a:gd name="connsiteY7" fmla="*/ 1838632 h 2971162"/>
              <a:gd name="connsiteX8" fmla="*/ 2031000 w 2037000"/>
              <a:gd name="connsiteY8" fmla="*/ 2113935 h 2971162"/>
              <a:gd name="connsiteX9" fmla="*/ 1972006 w 2037000"/>
              <a:gd name="connsiteY9" fmla="*/ 2526890 h 2971162"/>
              <a:gd name="connsiteX10" fmla="*/ 1647542 w 2037000"/>
              <a:gd name="connsiteY10" fmla="*/ 2802193 h 2971162"/>
              <a:gd name="connsiteX11" fmla="*/ 1018277 w 2037000"/>
              <a:gd name="connsiteY11" fmla="*/ 2959510 h 2971162"/>
              <a:gd name="connsiteX12" fmla="*/ 969116 w 2037000"/>
              <a:gd name="connsiteY12" fmla="*/ 2959510 h 2971162"/>
              <a:gd name="connsiteX13" fmla="*/ 1106767 w 2037000"/>
              <a:gd name="connsiteY13" fmla="*/ 2959510 h 2971162"/>
              <a:gd name="connsiteX0" fmla="*/ 25219 w 2037000"/>
              <a:gd name="connsiteY0" fmla="*/ 0 h 2971162"/>
              <a:gd name="connsiteX1" fmla="*/ 261193 w 2037000"/>
              <a:gd name="connsiteY1" fmla="*/ 334296 h 2971162"/>
              <a:gd name="connsiteX2" fmla="*/ 339852 w 2037000"/>
              <a:gd name="connsiteY2" fmla="*/ 648929 h 2971162"/>
              <a:gd name="connsiteX3" fmla="*/ 497167 w 2037000"/>
              <a:gd name="connsiteY3" fmla="*/ 914400 h 2971162"/>
              <a:gd name="connsiteX4" fmla="*/ 762638 w 2037000"/>
              <a:gd name="connsiteY4" fmla="*/ 1101213 h 2971162"/>
              <a:gd name="connsiteX5" fmla="*/ 1146096 w 2037000"/>
              <a:gd name="connsiteY5" fmla="*/ 1347019 h 2971162"/>
              <a:gd name="connsiteX6" fmla="*/ 1549219 w 2037000"/>
              <a:gd name="connsiteY6" fmla="*/ 1484671 h 2971162"/>
              <a:gd name="connsiteX7" fmla="*/ 1883516 w 2037000"/>
              <a:gd name="connsiteY7" fmla="*/ 1838632 h 2971162"/>
              <a:gd name="connsiteX8" fmla="*/ 2031000 w 2037000"/>
              <a:gd name="connsiteY8" fmla="*/ 2113935 h 2971162"/>
              <a:gd name="connsiteX9" fmla="*/ 1972006 w 2037000"/>
              <a:gd name="connsiteY9" fmla="*/ 2526890 h 2971162"/>
              <a:gd name="connsiteX10" fmla="*/ 1647542 w 2037000"/>
              <a:gd name="connsiteY10" fmla="*/ 2802193 h 2971162"/>
              <a:gd name="connsiteX11" fmla="*/ 1018277 w 2037000"/>
              <a:gd name="connsiteY11" fmla="*/ 2959510 h 2971162"/>
              <a:gd name="connsiteX12" fmla="*/ 969116 w 2037000"/>
              <a:gd name="connsiteY12" fmla="*/ 2959510 h 2971162"/>
              <a:gd name="connsiteX13" fmla="*/ 1106767 w 2037000"/>
              <a:gd name="connsiteY13" fmla="*/ 2959510 h 2971162"/>
              <a:gd name="connsiteX0" fmla="*/ 24162 w 2055608"/>
              <a:gd name="connsiteY0" fmla="*/ 0 h 2940857"/>
              <a:gd name="connsiteX1" fmla="*/ 279801 w 2055608"/>
              <a:gd name="connsiteY1" fmla="*/ 303991 h 2940857"/>
              <a:gd name="connsiteX2" fmla="*/ 358460 w 2055608"/>
              <a:gd name="connsiteY2" fmla="*/ 618624 h 2940857"/>
              <a:gd name="connsiteX3" fmla="*/ 515775 w 2055608"/>
              <a:gd name="connsiteY3" fmla="*/ 884095 h 2940857"/>
              <a:gd name="connsiteX4" fmla="*/ 781246 w 2055608"/>
              <a:gd name="connsiteY4" fmla="*/ 1070908 h 2940857"/>
              <a:gd name="connsiteX5" fmla="*/ 1164704 w 2055608"/>
              <a:gd name="connsiteY5" fmla="*/ 1316714 h 2940857"/>
              <a:gd name="connsiteX6" fmla="*/ 1567827 w 2055608"/>
              <a:gd name="connsiteY6" fmla="*/ 1454366 h 2940857"/>
              <a:gd name="connsiteX7" fmla="*/ 1902124 w 2055608"/>
              <a:gd name="connsiteY7" fmla="*/ 1808327 h 2940857"/>
              <a:gd name="connsiteX8" fmla="*/ 2049608 w 2055608"/>
              <a:gd name="connsiteY8" fmla="*/ 2083630 h 2940857"/>
              <a:gd name="connsiteX9" fmla="*/ 1990614 w 2055608"/>
              <a:gd name="connsiteY9" fmla="*/ 2496585 h 2940857"/>
              <a:gd name="connsiteX10" fmla="*/ 1666150 w 2055608"/>
              <a:gd name="connsiteY10" fmla="*/ 2771888 h 2940857"/>
              <a:gd name="connsiteX11" fmla="*/ 1036885 w 2055608"/>
              <a:gd name="connsiteY11" fmla="*/ 2929205 h 2940857"/>
              <a:gd name="connsiteX12" fmla="*/ 987724 w 2055608"/>
              <a:gd name="connsiteY12" fmla="*/ 2929205 h 2940857"/>
              <a:gd name="connsiteX13" fmla="*/ 1125375 w 2055608"/>
              <a:gd name="connsiteY13" fmla="*/ 2929205 h 2940857"/>
              <a:gd name="connsiteX0" fmla="*/ 17031 w 2245123"/>
              <a:gd name="connsiteY0" fmla="*/ 0 h 3051974"/>
              <a:gd name="connsiteX1" fmla="*/ 469316 w 2245123"/>
              <a:gd name="connsiteY1" fmla="*/ 415108 h 3051974"/>
              <a:gd name="connsiteX2" fmla="*/ 547975 w 2245123"/>
              <a:gd name="connsiteY2" fmla="*/ 729741 h 3051974"/>
              <a:gd name="connsiteX3" fmla="*/ 705290 w 2245123"/>
              <a:gd name="connsiteY3" fmla="*/ 995212 h 3051974"/>
              <a:gd name="connsiteX4" fmla="*/ 970761 w 2245123"/>
              <a:gd name="connsiteY4" fmla="*/ 1182025 h 3051974"/>
              <a:gd name="connsiteX5" fmla="*/ 1354219 w 2245123"/>
              <a:gd name="connsiteY5" fmla="*/ 1427831 h 3051974"/>
              <a:gd name="connsiteX6" fmla="*/ 1757342 w 2245123"/>
              <a:gd name="connsiteY6" fmla="*/ 1565483 h 3051974"/>
              <a:gd name="connsiteX7" fmla="*/ 2091639 w 2245123"/>
              <a:gd name="connsiteY7" fmla="*/ 1919444 h 3051974"/>
              <a:gd name="connsiteX8" fmla="*/ 2239123 w 2245123"/>
              <a:gd name="connsiteY8" fmla="*/ 2194747 h 3051974"/>
              <a:gd name="connsiteX9" fmla="*/ 2180129 w 2245123"/>
              <a:gd name="connsiteY9" fmla="*/ 2607702 h 3051974"/>
              <a:gd name="connsiteX10" fmla="*/ 1855665 w 2245123"/>
              <a:gd name="connsiteY10" fmla="*/ 2883005 h 3051974"/>
              <a:gd name="connsiteX11" fmla="*/ 1226400 w 2245123"/>
              <a:gd name="connsiteY11" fmla="*/ 3040322 h 3051974"/>
              <a:gd name="connsiteX12" fmla="*/ 1177239 w 2245123"/>
              <a:gd name="connsiteY12" fmla="*/ 3040322 h 3051974"/>
              <a:gd name="connsiteX13" fmla="*/ 1314890 w 2245123"/>
              <a:gd name="connsiteY13" fmla="*/ 3040322 h 3051974"/>
              <a:gd name="connsiteX0" fmla="*/ 23664 w 2251756"/>
              <a:gd name="connsiteY0" fmla="*/ 0 h 3051974"/>
              <a:gd name="connsiteX1" fmla="*/ 318633 w 2251756"/>
              <a:gd name="connsiteY1" fmla="*/ 435310 h 3051974"/>
              <a:gd name="connsiteX2" fmla="*/ 554608 w 2251756"/>
              <a:gd name="connsiteY2" fmla="*/ 729741 h 3051974"/>
              <a:gd name="connsiteX3" fmla="*/ 711923 w 2251756"/>
              <a:gd name="connsiteY3" fmla="*/ 995212 h 3051974"/>
              <a:gd name="connsiteX4" fmla="*/ 977394 w 2251756"/>
              <a:gd name="connsiteY4" fmla="*/ 1182025 h 3051974"/>
              <a:gd name="connsiteX5" fmla="*/ 1360852 w 2251756"/>
              <a:gd name="connsiteY5" fmla="*/ 1427831 h 3051974"/>
              <a:gd name="connsiteX6" fmla="*/ 1763975 w 2251756"/>
              <a:gd name="connsiteY6" fmla="*/ 1565483 h 3051974"/>
              <a:gd name="connsiteX7" fmla="*/ 2098272 w 2251756"/>
              <a:gd name="connsiteY7" fmla="*/ 1919444 h 3051974"/>
              <a:gd name="connsiteX8" fmla="*/ 2245756 w 2251756"/>
              <a:gd name="connsiteY8" fmla="*/ 2194747 h 3051974"/>
              <a:gd name="connsiteX9" fmla="*/ 2186762 w 2251756"/>
              <a:gd name="connsiteY9" fmla="*/ 2607702 h 3051974"/>
              <a:gd name="connsiteX10" fmla="*/ 1862298 w 2251756"/>
              <a:gd name="connsiteY10" fmla="*/ 2883005 h 3051974"/>
              <a:gd name="connsiteX11" fmla="*/ 1233033 w 2251756"/>
              <a:gd name="connsiteY11" fmla="*/ 3040322 h 3051974"/>
              <a:gd name="connsiteX12" fmla="*/ 1183872 w 2251756"/>
              <a:gd name="connsiteY12" fmla="*/ 3040322 h 3051974"/>
              <a:gd name="connsiteX13" fmla="*/ 1321523 w 2251756"/>
              <a:gd name="connsiteY13" fmla="*/ 3040322 h 3051974"/>
              <a:gd name="connsiteX0" fmla="*/ 29317 w 2257409"/>
              <a:gd name="connsiteY0" fmla="*/ 0 h 3051974"/>
              <a:gd name="connsiteX1" fmla="*/ 245628 w 2257409"/>
              <a:gd name="connsiteY1" fmla="*/ 435310 h 3051974"/>
              <a:gd name="connsiteX2" fmla="*/ 560261 w 2257409"/>
              <a:gd name="connsiteY2" fmla="*/ 729741 h 3051974"/>
              <a:gd name="connsiteX3" fmla="*/ 717576 w 2257409"/>
              <a:gd name="connsiteY3" fmla="*/ 995212 h 3051974"/>
              <a:gd name="connsiteX4" fmla="*/ 983047 w 2257409"/>
              <a:gd name="connsiteY4" fmla="*/ 1182025 h 3051974"/>
              <a:gd name="connsiteX5" fmla="*/ 1366505 w 2257409"/>
              <a:gd name="connsiteY5" fmla="*/ 1427831 h 3051974"/>
              <a:gd name="connsiteX6" fmla="*/ 1769628 w 2257409"/>
              <a:gd name="connsiteY6" fmla="*/ 1565483 h 3051974"/>
              <a:gd name="connsiteX7" fmla="*/ 2103925 w 2257409"/>
              <a:gd name="connsiteY7" fmla="*/ 1919444 h 3051974"/>
              <a:gd name="connsiteX8" fmla="*/ 2251409 w 2257409"/>
              <a:gd name="connsiteY8" fmla="*/ 2194747 h 3051974"/>
              <a:gd name="connsiteX9" fmla="*/ 2192415 w 2257409"/>
              <a:gd name="connsiteY9" fmla="*/ 2607702 h 3051974"/>
              <a:gd name="connsiteX10" fmla="*/ 1867951 w 2257409"/>
              <a:gd name="connsiteY10" fmla="*/ 2883005 h 3051974"/>
              <a:gd name="connsiteX11" fmla="*/ 1238686 w 2257409"/>
              <a:gd name="connsiteY11" fmla="*/ 3040322 h 3051974"/>
              <a:gd name="connsiteX12" fmla="*/ 1189525 w 2257409"/>
              <a:gd name="connsiteY12" fmla="*/ 3040322 h 3051974"/>
              <a:gd name="connsiteX13" fmla="*/ 1327176 w 2257409"/>
              <a:gd name="connsiteY13" fmla="*/ 3040322 h 3051974"/>
              <a:gd name="connsiteX0" fmla="*/ 28657 w 2256749"/>
              <a:gd name="connsiteY0" fmla="*/ 0 h 3051974"/>
              <a:gd name="connsiteX1" fmla="*/ 244968 w 2256749"/>
              <a:gd name="connsiteY1" fmla="*/ 435310 h 3051974"/>
              <a:gd name="connsiteX2" fmla="*/ 510440 w 2256749"/>
              <a:gd name="connsiteY2" fmla="*/ 760046 h 3051974"/>
              <a:gd name="connsiteX3" fmla="*/ 716916 w 2256749"/>
              <a:gd name="connsiteY3" fmla="*/ 995212 h 3051974"/>
              <a:gd name="connsiteX4" fmla="*/ 982387 w 2256749"/>
              <a:gd name="connsiteY4" fmla="*/ 1182025 h 3051974"/>
              <a:gd name="connsiteX5" fmla="*/ 1365845 w 2256749"/>
              <a:gd name="connsiteY5" fmla="*/ 1427831 h 3051974"/>
              <a:gd name="connsiteX6" fmla="*/ 1768968 w 2256749"/>
              <a:gd name="connsiteY6" fmla="*/ 1565483 h 3051974"/>
              <a:gd name="connsiteX7" fmla="*/ 2103265 w 2256749"/>
              <a:gd name="connsiteY7" fmla="*/ 1919444 h 3051974"/>
              <a:gd name="connsiteX8" fmla="*/ 2250749 w 2256749"/>
              <a:gd name="connsiteY8" fmla="*/ 2194747 h 3051974"/>
              <a:gd name="connsiteX9" fmla="*/ 2191755 w 2256749"/>
              <a:gd name="connsiteY9" fmla="*/ 2607702 h 3051974"/>
              <a:gd name="connsiteX10" fmla="*/ 1867291 w 2256749"/>
              <a:gd name="connsiteY10" fmla="*/ 2883005 h 3051974"/>
              <a:gd name="connsiteX11" fmla="*/ 1238026 w 2256749"/>
              <a:gd name="connsiteY11" fmla="*/ 3040322 h 3051974"/>
              <a:gd name="connsiteX12" fmla="*/ 1188865 w 2256749"/>
              <a:gd name="connsiteY12" fmla="*/ 3040322 h 3051974"/>
              <a:gd name="connsiteX13" fmla="*/ 1326516 w 2256749"/>
              <a:gd name="connsiteY13" fmla="*/ 3040322 h 3051974"/>
              <a:gd name="connsiteX0" fmla="*/ 0 w 2228092"/>
              <a:gd name="connsiteY0" fmla="*/ 0 h 3051974"/>
              <a:gd name="connsiteX1" fmla="*/ 98311 w 2228092"/>
              <a:gd name="connsiteY1" fmla="*/ 270443 h 3051974"/>
              <a:gd name="connsiteX2" fmla="*/ 216311 w 2228092"/>
              <a:gd name="connsiteY2" fmla="*/ 435310 h 3051974"/>
              <a:gd name="connsiteX3" fmla="*/ 481783 w 2228092"/>
              <a:gd name="connsiteY3" fmla="*/ 760046 h 3051974"/>
              <a:gd name="connsiteX4" fmla="*/ 688259 w 2228092"/>
              <a:gd name="connsiteY4" fmla="*/ 995212 h 3051974"/>
              <a:gd name="connsiteX5" fmla="*/ 953730 w 2228092"/>
              <a:gd name="connsiteY5" fmla="*/ 1182025 h 3051974"/>
              <a:gd name="connsiteX6" fmla="*/ 1337188 w 2228092"/>
              <a:gd name="connsiteY6" fmla="*/ 1427831 h 3051974"/>
              <a:gd name="connsiteX7" fmla="*/ 1740311 w 2228092"/>
              <a:gd name="connsiteY7" fmla="*/ 1565483 h 3051974"/>
              <a:gd name="connsiteX8" fmla="*/ 2074608 w 2228092"/>
              <a:gd name="connsiteY8" fmla="*/ 1919444 h 3051974"/>
              <a:gd name="connsiteX9" fmla="*/ 2222092 w 2228092"/>
              <a:gd name="connsiteY9" fmla="*/ 2194747 h 3051974"/>
              <a:gd name="connsiteX10" fmla="*/ 2163098 w 2228092"/>
              <a:gd name="connsiteY10" fmla="*/ 2607702 h 3051974"/>
              <a:gd name="connsiteX11" fmla="*/ 1838634 w 2228092"/>
              <a:gd name="connsiteY11" fmla="*/ 2883005 h 3051974"/>
              <a:gd name="connsiteX12" fmla="*/ 1209369 w 2228092"/>
              <a:gd name="connsiteY12" fmla="*/ 3040322 h 3051974"/>
              <a:gd name="connsiteX13" fmla="*/ 1160208 w 2228092"/>
              <a:gd name="connsiteY13" fmla="*/ 3040322 h 3051974"/>
              <a:gd name="connsiteX14" fmla="*/ 1297859 w 2228092"/>
              <a:gd name="connsiteY14" fmla="*/ 3040322 h 3051974"/>
              <a:gd name="connsiteX0" fmla="*/ 0 w 2336246"/>
              <a:gd name="connsiteY0" fmla="*/ 0 h 3718676"/>
              <a:gd name="connsiteX1" fmla="*/ 206465 w 2336246"/>
              <a:gd name="connsiteY1" fmla="*/ 937145 h 3718676"/>
              <a:gd name="connsiteX2" fmla="*/ 324465 w 2336246"/>
              <a:gd name="connsiteY2" fmla="*/ 1102012 h 3718676"/>
              <a:gd name="connsiteX3" fmla="*/ 589937 w 2336246"/>
              <a:gd name="connsiteY3" fmla="*/ 1426748 h 3718676"/>
              <a:gd name="connsiteX4" fmla="*/ 796413 w 2336246"/>
              <a:gd name="connsiteY4" fmla="*/ 1661914 h 3718676"/>
              <a:gd name="connsiteX5" fmla="*/ 1061884 w 2336246"/>
              <a:gd name="connsiteY5" fmla="*/ 1848727 h 3718676"/>
              <a:gd name="connsiteX6" fmla="*/ 1445342 w 2336246"/>
              <a:gd name="connsiteY6" fmla="*/ 2094533 h 3718676"/>
              <a:gd name="connsiteX7" fmla="*/ 1848465 w 2336246"/>
              <a:gd name="connsiteY7" fmla="*/ 2232185 h 3718676"/>
              <a:gd name="connsiteX8" fmla="*/ 2182762 w 2336246"/>
              <a:gd name="connsiteY8" fmla="*/ 2586146 h 3718676"/>
              <a:gd name="connsiteX9" fmla="*/ 2330246 w 2336246"/>
              <a:gd name="connsiteY9" fmla="*/ 2861449 h 3718676"/>
              <a:gd name="connsiteX10" fmla="*/ 2271252 w 2336246"/>
              <a:gd name="connsiteY10" fmla="*/ 3274404 h 3718676"/>
              <a:gd name="connsiteX11" fmla="*/ 1946788 w 2336246"/>
              <a:gd name="connsiteY11" fmla="*/ 3549707 h 3718676"/>
              <a:gd name="connsiteX12" fmla="*/ 1317523 w 2336246"/>
              <a:gd name="connsiteY12" fmla="*/ 3707024 h 3718676"/>
              <a:gd name="connsiteX13" fmla="*/ 1268362 w 2336246"/>
              <a:gd name="connsiteY13" fmla="*/ 3707024 h 3718676"/>
              <a:gd name="connsiteX14" fmla="*/ 1406013 w 2336246"/>
              <a:gd name="connsiteY14" fmla="*/ 3707024 h 3718676"/>
              <a:gd name="connsiteX0" fmla="*/ 0 w 2336246"/>
              <a:gd name="connsiteY0" fmla="*/ 0 h 3718676"/>
              <a:gd name="connsiteX1" fmla="*/ 117974 w 2336246"/>
              <a:gd name="connsiteY1" fmla="*/ 593693 h 3718676"/>
              <a:gd name="connsiteX2" fmla="*/ 206465 w 2336246"/>
              <a:gd name="connsiteY2" fmla="*/ 937145 h 3718676"/>
              <a:gd name="connsiteX3" fmla="*/ 324465 w 2336246"/>
              <a:gd name="connsiteY3" fmla="*/ 1102012 h 3718676"/>
              <a:gd name="connsiteX4" fmla="*/ 589937 w 2336246"/>
              <a:gd name="connsiteY4" fmla="*/ 1426748 h 3718676"/>
              <a:gd name="connsiteX5" fmla="*/ 796413 w 2336246"/>
              <a:gd name="connsiteY5" fmla="*/ 1661914 h 3718676"/>
              <a:gd name="connsiteX6" fmla="*/ 1061884 w 2336246"/>
              <a:gd name="connsiteY6" fmla="*/ 1848727 h 3718676"/>
              <a:gd name="connsiteX7" fmla="*/ 1445342 w 2336246"/>
              <a:gd name="connsiteY7" fmla="*/ 2094533 h 3718676"/>
              <a:gd name="connsiteX8" fmla="*/ 1848465 w 2336246"/>
              <a:gd name="connsiteY8" fmla="*/ 2232185 h 3718676"/>
              <a:gd name="connsiteX9" fmla="*/ 2182762 w 2336246"/>
              <a:gd name="connsiteY9" fmla="*/ 2586146 h 3718676"/>
              <a:gd name="connsiteX10" fmla="*/ 2330246 w 2336246"/>
              <a:gd name="connsiteY10" fmla="*/ 2861449 h 3718676"/>
              <a:gd name="connsiteX11" fmla="*/ 2271252 w 2336246"/>
              <a:gd name="connsiteY11" fmla="*/ 3274404 h 3718676"/>
              <a:gd name="connsiteX12" fmla="*/ 1946788 w 2336246"/>
              <a:gd name="connsiteY12" fmla="*/ 3549707 h 3718676"/>
              <a:gd name="connsiteX13" fmla="*/ 1317523 w 2336246"/>
              <a:gd name="connsiteY13" fmla="*/ 3707024 h 3718676"/>
              <a:gd name="connsiteX14" fmla="*/ 1268362 w 2336246"/>
              <a:gd name="connsiteY14" fmla="*/ 3707024 h 3718676"/>
              <a:gd name="connsiteX15" fmla="*/ 1406013 w 2336246"/>
              <a:gd name="connsiteY15" fmla="*/ 3707024 h 3718676"/>
              <a:gd name="connsiteX0" fmla="*/ 0 w 2336246"/>
              <a:gd name="connsiteY0" fmla="*/ 0 h 3718676"/>
              <a:gd name="connsiteX1" fmla="*/ 58980 w 2336246"/>
              <a:gd name="connsiteY1" fmla="*/ 644201 h 3718676"/>
              <a:gd name="connsiteX2" fmla="*/ 206465 w 2336246"/>
              <a:gd name="connsiteY2" fmla="*/ 937145 h 3718676"/>
              <a:gd name="connsiteX3" fmla="*/ 324465 w 2336246"/>
              <a:gd name="connsiteY3" fmla="*/ 1102012 h 3718676"/>
              <a:gd name="connsiteX4" fmla="*/ 589937 w 2336246"/>
              <a:gd name="connsiteY4" fmla="*/ 1426748 h 3718676"/>
              <a:gd name="connsiteX5" fmla="*/ 796413 w 2336246"/>
              <a:gd name="connsiteY5" fmla="*/ 1661914 h 3718676"/>
              <a:gd name="connsiteX6" fmla="*/ 1061884 w 2336246"/>
              <a:gd name="connsiteY6" fmla="*/ 1848727 h 3718676"/>
              <a:gd name="connsiteX7" fmla="*/ 1445342 w 2336246"/>
              <a:gd name="connsiteY7" fmla="*/ 2094533 h 3718676"/>
              <a:gd name="connsiteX8" fmla="*/ 1848465 w 2336246"/>
              <a:gd name="connsiteY8" fmla="*/ 2232185 h 3718676"/>
              <a:gd name="connsiteX9" fmla="*/ 2182762 w 2336246"/>
              <a:gd name="connsiteY9" fmla="*/ 2586146 h 3718676"/>
              <a:gd name="connsiteX10" fmla="*/ 2330246 w 2336246"/>
              <a:gd name="connsiteY10" fmla="*/ 2861449 h 3718676"/>
              <a:gd name="connsiteX11" fmla="*/ 2271252 w 2336246"/>
              <a:gd name="connsiteY11" fmla="*/ 3274404 h 3718676"/>
              <a:gd name="connsiteX12" fmla="*/ 1946788 w 2336246"/>
              <a:gd name="connsiteY12" fmla="*/ 3549707 h 3718676"/>
              <a:gd name="connsiteX13" fmla="*/ 1317523 w 2336246"/>
              <a:gd name="connsiteY13" fmla="*/ 3707024 h 3718676"/>
              <a:gd name="connsiteX14" fmla="*/ 1268362 w 2336246"/>
              <a:gd name="connsiteY14" fmla="*/ 3707024 h 3718676"/>
              <a:gd name="connsiteX15" fmla="*/ 1406013 w 2336246"/>
              <a:gd name="connsiteY15" fmla="*/ 3707024 h 3718676"/>
              <a:gd name="connsiteX0" fmla="*/ 84398 w 2282993"/>
              <a:gd name="connsiteY0" fmla="*/ 0 h 3809590"/>
              <a:gd name="connsiteX1" fmla="*/ 5727 w 2282993"/>
              <a:gd name="connsiteY1" fmla="*/ 735115 h 3809590"/>
              <a:gd name="connsiteX2" fmla="*/ 153212 w 2282993"/>
              <a:gd name="connsiteY2" fmla="*/ 1028059 h 3809590"/>
              <a:gd name="connsiteX3" fmla="*/ 271212 w 2282993"/>
              <a:gd name="connsiteY3" fmla="*/ 1192926 h 3809590"/>
              <a:gd name="connsiteX4" fmla="*/ 536684 w 2282993"/>
              <a:gd name="connsiteY4" fmla="*/ 1517662 h 3809590"/>
              <a:gd name="connsiteX5" fmla="*/ 743160 w 2282993"/>
              <a:gd name="connsiteY5" fmla="*/ 1752828 h 3809590"/>
              <a:gd name="connsiteX6" fmla="*/ 1008631 w 2282993"/>
              <a:gd name="connsiteY6" fmla="*/ 1939641 h 3809590"/>
              <a:gd name="connsiteX7" fmla="*/ 1392089 w 2282993"/>
              <a:gd name="connsiteY7" fmla="*/ 2185447 h 3809590"/>
              <a:gd name="connsiteX8" fmla="*/ 1795212 w 2282993"/>
              <a:gd name="connsiteY8" fmla="*/ 2323099 h 3809590"/>
              <a:gd name="connsiteX9" fmla="*/ 2129509 w 2282993"/>
              <a:gd name="connsiteY9" fmla="*/ 2677060 h 3809590"/>
              <a:gd name="connsiteX10" fmla="*/ 2276993 w 2282993"/>
              <a:gd name="connsiteY10" fmla="*/ 2952363 h 3809590"/>
              <a:gd name="connsiteX11" fmla="*/ 2217999 w 2282993"/>
              <a:gd name="connsiteY11" fmla="*/ 3365318 h 3809590"/>
              <a:gd name="connsiteX12" fmla="*/ 1893535 w 2282993"/>
              <a:gd name="connsiteY12" fmla="*/ 3640621 h 3809590"/>
              <a:gd name="connsiteX13" fmla="*/ 1264270 w 2282993"/>
              <a:gd name="connsiteY13" fmla="*/ 3797938 h 3809590"/>
              <a:gd name="connsiteX14" fmla="*/ 1215109 w 2282993"/>
              <a:gd name="connsiteY14" fmla="*/ 3797938 h 3809590"/>
              <a:gd name="connsiteX15" fmla="*/ 1352760 w 2282993"/>
              <a:gd name="connsiteY15" fmla="*/ 3797938 h 3809590"/>
              <a:gd name="connsiteX0" fmla="*/ 2281474 w 2281597"/>
              <a:gd name="connsiteY0" fmla="*/ 0 h 5041979"/>
              <a:gd name="connsiteX1" fmla="*/ 377 w 2281597"/>
              <a:gd name="connsiteY1" fmla="*/ 1967504 h 5041979"/>
              <a:gd name="connsiteX2" fmla="*/ 147862 w 2281597"/>
              <a:gd name="connsiteY2" fmla="*/ 2260448 h 5041979"/>
              <a:gd name="connsiteX3" fmla="*/ 265862 w 2281597"/>
              <a:gd name="connsiteY3" fmla="*/ 2425315 h 5041979"/>
              <a:gd name="connsiteX4" fmla="*/ 531334 w 2281597"/>
              <a:gd name="connsiteY4" fmla="*/ 2750051 h 5041979"/>
              <a:gd name="connsiteX5" fmla="*/ 737810 w 2281597"/>
              <a:gd name="connsiteY5" fmla="*/ 2985217 h 5041979"/>
              <a:gd name="connsiteX6" fmla="*/ 1003281 w 2281597"/>
              <a:gd name="connsiteY6" fmla="*/ 3172030 h 5041979"/>
              <a:gd name="connsiteX7" fmla="*/ 1386739 w 2281597"/>
              <a:gd name="connsiteY7" fmla="*/ 3417836 h 5041979"/>
              <a:gd name="connsiteX8" fmla="*/ 1789862 w 2281597"/>
              <a:gd name="connsiteY8" fmla="*/ 3555488 h 5041979"/>
              <a:gd name="connsiteX9" fmla="*/ 2124159 w 2281597"/>
              <a:gd name="connsiteY9" fmla="*/ 3909449 h 5041979"/>
              <a:gd name="connsiteX10" fmla="*/ 2271643 w 2281597"/>
              <a:gd name="connsiteY10" fmla="*/ 4184752 h 5041979"/>
              <a:gd name="connsiteX11" fmla="*/ 2212649 w 2281597"/>
              <a:gd name="connsiteY11" fmla="*/ 4597707 h 5041979"/>
              <a:gd name="connsiteX12" fmla="*/ 1888185 w 2281597"/>
              <a:gd name="connsiteY12" fmla="*/ 4873010 h 5041979"/>
              <a:gd name="connsiteX13" fmla="*/ 1258920 w 2281597"/>
              <a:gd name="connsiteY13" fmla="*/ 5030327 h 5041979"/>
              <a:gd name="connsiteX14" fmla="*/ 1209759 w 2281597"/>
              <a:gd name="connsiteY14" fmla="*/ 5030327 h 5041979"/>
              <a:gd name="connsiteX15" fmla="*/ 1347410 w 2281597"/>
              <a:gd name="connsiteY15" fmla="*/ 5030327 h 5041979"/>
              <a:gd name="connsiteX0" fmla="*/ 2316902 w 2316902"/>
              <a:gd name="connsiteY0" fmla="*/ 0 h 5041979"/>
              <a:gd name="connsiteX1" fmla="*/ 930541 w 2316902"/>
              <a:gd name="connsiteY1" fmla="*/ 1139178 h 5041979"/>
              <a:gd name="connsiteX2" fmla="*/ 35805 w 2316902"/>
              <a:gd name="connsiteY2" fmla="*/ 1967504 h 5041979"/>
              <a:gd name="connsiteX3" fmla="*/ 183290 w 2316902"/>
              <a:gd name="connsiteY3" fmla="*/ 2260448 h 5041979"/>
              <a:gd name="connsiteX4" fmla="*/ 301290 w 2316902"/>
              <a:gd name="connsiteY4" fmla="*/ 2425315 h 5041979"/>
              <a:gd name="connsiteX5" fmla="*/ 566762 w 2316902"/>
              <a:gd name="connsiteY5" fmla="*/ 2750051 h 5041979"/>
              <a:gd name="connsiteX6" fmla="*/ 773238 w 2316902"/>
              <a:gd name="connsiteY6" fmla="*/ 2985217 h 5041979"/>
              <a:gd name="connsiteX7" fmla="*/ 1038709 w 2316902"/>
              <a:gd name="connsiteY7" fmla="*/ 3172030 h 5041979"/>
              <a:gd name="connsiteX8" fmla="*/ 1422167 w 2316902"/>
              <a:gd name="connsiteY8" fmla="*/ 3417836 h 5041979"/>
              <a:gd name="connsiteX9" fmla="*/ 1825290 w 2316902"/>
              <a:gd name="connsiteY9" fmla="*/ 3555488 h 5041979"/>
              <a:gd name="connsiteX10" fmla="*/ 2159587 w 2316902"/>
              <a:gd name="connsiteY10" fmla="*/ 3909449 h 5041979"/>
              <a:gd name="connsiteX11" fmla="*/ 2307071 w 2316902"/>
              <a:gd name="connsiteY11" fmla="*/ 4184752 h 5041979"/>
              <a:gd name="connsiteX12" fmla="*/ 2248077 w 2316902"/>
              <a:gd name="connsiteY12" fmla="*/ 4597707 h 5041979"/>
              <a:gd name="connsiteX13" fmla="*/ 1923613 w 2316902"/>
              <a:gd name="connsiteY13" fmla="*/ 4873010 h 5041979"/>
              <a:gd name="connsiteX14" fmla="*/ 1294348 w 2316902"/>
              <a:gd name="connsiteY14" fmla="*/ 5030327 h 5041979"/>
              <a:gd name="connsiteX15" fmla="*/ 1245187 w 2316902"/>
              <a:gd name="connsiteY15" fmla="*/ 5030327 h 5041979"/>
              <a:gd name="connsiteX16" fmla="*/ 1382838 w 2316902"/>
              <a:gd name="connsiteY16" fmla="*/ 5030327 h 5041979"/>
              <a:gd name="connsiteX0" fmla="*/ 2316902 w 2316902"/>
              <a:gd name="connsiteY0" fmla="*/ 0 h 5041979"/>
              <a:gd name="connsiteX1" fmla="*/ 724064 w 2316902"/>
              <a:gd name="connsiteY1" fmla="*/ 1108873 h 5041979"/>
              <a:gd name="connsiteX2" fmla="*/ 35805 w 2316902"/>
              <a:gd name="connsiteY2" fmla="*/ 1967504 h 5041979"/>
              <a:gd name="connsiteX3" fmla="*/ 183290 w 2316902"/>
              <a:gd name="connsiteY3" fmla="*/ 2260448 h 5041979"/>
              <a:gd name="connsiteX4" fmla="*/ 301290 w 2316902"/>
              <a:gd name="connsiteY4" fmla="*/ 2425315 h 5041979"/>
              <a:gd name="connsiteX5" fmla="*/ 566762 w 2316902"/>
              <a:gd name="connsiteY5" fmla="*/ 2750051 h 5041979"/>
              <a:gd name="connsiteX6" fmla="*/ 773238 w 2316902"/>
              <a:gd name="connsiteY6" fmla="*/ 2985217 h 5041979"/>
              <a:gd name="connsiteX7" fmla="*/ 1038709 w 2316902"/>
              <a:gd name="connsiteY7" fmla="*/ 3172030 h 5041979"/>
              <a:gd name="connsiteX8" fmla="*/ 1422167 w 2316902"/>
              <a:gd name="connsiteY8" fmla="*/ 3417836 h 5041979"/>
              <a:gd name="connsiteX9" fmla="*/ 1825290 w 2316902"/>
              <a:gd name="connsiteY9" fmla="*/ 3555488 h 5041979"/>
              <a:gd name="connsiteX10" fmla="*/ 2159587 w 2316902"/>
              <a:gd name="connsiteY10" fmla="*/ 3909449 h 5041979"/>
              <a:gd name="connsiteX11" fmla="*/ 2307071 w 2316902"/>
              <a:gd name="connsiteY11" fmla="*/ 4184752 h 5041979"/>
              <a:gd name="connsiteX12" fmla="*/ 2248077 w 2316902"/>
              <a:gd name="connsiteY12" fmla="*/ 4597707 h 5041979"/>
              <a:gd name="connsiteX13" fmla="*/ 1923613 w 2316902"/>
              <a:gd name="connsiteY13" fmla="*/ 4873010 h 5041979"/>
              <a:gd name="connsiteX14" fmla="*/ 1294348 w 2316902"/>
              <a:gd name="connsiteY14" fmla="*/ 5030327 h 5041979"/>
              <a:gd name="connsiteX15" fmla="*/ 1245187 w 2316902"/>
              <a:gd name="connsiteY15" fmla="*/ 5030327 h 5041979"/>
              <a:gd name="connsiteX16" fmla="*/ 1382838 w 2316902"/>
              <a:gd name="connsiteY16" fmla="*/ 5030327 h 5041979"/>
              <a:gd name="connsiteX0" fmla="*/ 2293310 w 2293310"/>
              <a:gd name="connsiteY0" fmla="*/ 0 h 5041979"/>
              <a:gd name="connsiteX1" fmla="*/ 700472 w 2293310"/>
              <a:gd name="connsiteY1" fmla="*/ 1108873 h 5041979"/>
              <a:gd name="connsiteX2" fmla="*/ 513658 w 2293310"/>
              <a:gd name="connsiteY2" fmla="*/ 1290700 h 5041979"/>
              <a:gd name="connsiteX3" fmla="*/ 12213 w 2293310"/>
              <a:gd name="connsiteY3" fmla="*/ 1967504 h 5041979"/>
              <a:gd name="connsiteX4" fmla="*/ 159698 w 2293310"/>
              <a:gd name="connsiteY4" fmla="*/ 2260448 h 5041979"/>
              <a:gd name="connsiteX5" fmla="*/ 277698 w 2293310"/>
              <a:gd name="connsiteY5" fmla="*/ 2425315 h 5041979"/>
              <a:gd name="connsiteX6" fmla="*/ 543170 w 2293310"/>
              <a:gd name="connsiteY6" fmla="*/ 2750051 h 5041979"/>
              <a:gd name="connsiteX7" fmla="*/ 749646 w 2293310"/>
              <a:gd name="connsiteY7" fmla="*/ 2985217 h 5041979"/>
              <a:gd name="connsiteX8" fmla="*/ 1015117 w 2293310"/>
              <a:gd name="connsiteY8" fmla="*/ 3172030 h 5041979"/>
              <a:gd name="connsiteX9" fmla="*/ 1398575 w 2293310"/>
              <a:gd name="connsiteY9" fmla="*/ 3417836 h 5041979"/>
              <a:gd name="connsiteX10" fmla="*/ 1801698 w 2293310"/>
              <a:gd name="connsiteY10" fmla="*/ 3555488 h 5041979"/>
              <a:gd name="connsiteX11" fmla="*/ 2135995 w 2293310"/>
              <a:gd name="connsiteY11" fmla="*/ 3909449 h 5041979"/>
              <a:gd name="connsiteX12" fmla="*/ 2283479 w 2293310"/>
              <a:gd name="connsiteY12" fmla="*/ 4184752 h 5041979"/>
              <a:gd name="connsiteX13" fmla="*/ 2224485 w 2293310"/>
              <a:gd name="connsiteY13" fmla="*/ 4597707 h 5041979"/>
              <a:gd name="connsiteX14" fmla="*/ 1900021 w 2293310"/>
              <a:gd name="connsiteY14" fmla="*/ 4873010 h 5041979"/>
              <a:gd name="connsiteX15" fmla="*/ 1270756 w 2293310"/>
              <a:gd name="connsiteY15" fmla="*/ 5030327 h 5041979"/>
              <a:gd name="connsiteX16" fmla="*/ 1221595 w 2293310"/>
              <a:gd name="connsiteY16" fmla="*/ 5030327 h 5041979"/>
              <a:gd name="connsiteX17" fmla="*/ 1359246 w 2293310"/>
              <a:gd name="connsiteY17" fmla="*/ 5030327 h 5041979"/>
              <a:gd name="connsiteX0" fmla="*/ 2293310 w 2293310"/>
              <a:gd name="connsiteY0" fmla="*/ 0 h 5041979"/>
              <a:gd name="connsiteX1" fmla="*/ 700472 w 2293310"/>
              <a:gd name="connsiteY1" fmla="*/ 1108873 h 5041979"/>
              <a:gd name="connsiteX2" fmla="*/ 464496 w 2293310"/>
              <a:gd name="connsiteY2" fmla="*/ 1351310 h 5041979"/>
              <a:gd name="connsiteX3" fmla="*/ 12213 w 2293310"/>
              <a:gd name="connsiteY3" fmla="*/ 1967504 h 5041979"/>
              <a:gd name="connsiteX4" fmla="*/ 159698 w 2293310"/>
              <a:gd name="connsiteY4" fmla="*/ 2260448 h 5041979"/>
              <a:gd name="connsiteX5" fmla="*/ 277698 w 2293310"/>
              <a:gd name="connsiteY5" fmla="*/ 2425315 h 5041979"/>
              <a:gd name="connsiteX6" fmla="*/ 543170 w 2293310"/>
              <a:gd name="connsiteY6" fmla="*/ 2750051 h 5041979"/>
              <a:gd name="connsiteX7" fmla="*/ 749646 w 2293310"/>
              <a:gd name="connsiteY7" fmla="*/ 2985217 h 5041979"/>
              <a:gd name="connsiteX8" fmla="*/ 1015117 w 2293310"/>
              <a:gd name="connsiteY8" fmla="*/ 3172030 h 5041979"/>
              <a:gd name="connsiteX9" fmla="*/ 1398575 w 2293310"/>
              <a:gd name="connsiteY9" fmla="*/ 3417836 h 5041979"/>
              <a:gd name="connsiteX10" fmla="*/ 1801698 w 2293310"/>
              <a:gd name="connsiteY10" fmla="*/ 3555488 h 5041979"/>
              <a:gd name="connsiteX11" fmla="*/ 2135995 w 2293310"/>
              <a:gd name="connsiteY11" fmla="*/ 3909449 h 5041979"/>
              <a:gd name="connsiteX12" fmla="*/ 2283479 w 2293310"/>
              <a:gd name="connsiteY12" fmla="*/ 4184752 h 5041979"/>
              <a:gd name="connsiteX13" fmla="*/ 2224485 w 2293310"/>
              <a:gd name="connsiteY13" fmla="*/ 4597707 h 5041979"/>
              <a:gd name="connsiteX14" fmla="*/ 1900021 w 2293310"/>
              <a:gd name="connsiteY14" fmla="*/ 4873010 h 5041979"/>
              <a:gd name="connsiteX15" fmla="*/ 1270756 w 2293310"/>
              <a:gd name="connsiteY15" fmla="*/ 5030327 h 5041979"/>
              <a:gd name="connsiteX16" fmla="*/ 1221595 w 2293310"/>
              <a:gd name="connsiteY16" fmla="*/ 5030327 h 5041979"/>
              <a:gd name="connsiteX17" fmla="*/ 1359246 w 2293310"/>
              <a:gd name="connsiteY17" fmla="*/ 5030327 h 5041979"/>
              <a:gd name="connsiteX0" fmla="*/ 2293310 w 2293310"/>
              <a:gd name="connsiteY0" fmla="*/ 0 h 5041979"/>
              <a:gd name="connsiteX1" fmla="*/ 700472 w 2293310"/>
              <a:gd name="connsiteY1" fmla="*/ 1108873 h 5041979"/>
              <a:gd name="connsiteX2" fmla="*/ 336676 w 2293310"/>
              <a:gd name="connsiteY2" fmla="*/ 1381615 h 5041979"/>
              <a:gd name="connsiteX3" fmla="*/ 12213 w 2293310"/>
              <a:gd name="connsiteY3" fmla="*/ 1967504 h 5041979"/>
              <a:gd name="connsiteX4" fmla="*/ 159698 w 2293310"/>
              <a:gd name="connsiteY4" fmla="*/ 2260448 h 5041979"/>
              <a:gd name="connsiteX5" fmla="*/ 277698 w 2293310"/>
              <a:gd name="connsiteY5" fmla="*/ 2425315 h 5041979"/>
              <a:gd name="connsiteX6" fmla="*/ 543170 w 2293310"/>
              <a:gd name="connsiteY6" fmla="*/ 2750051 h 5041979"/>
              <a:gd name="connsiteX7" fmla="*/ 749646 w 2293310"/>
              <a:gd name="connsiteY7" fmla="*/ 2985217 h 5041979"/>
              <a:gd name="connsiteX8" fmla="*/ 1015117 w 2293310"/>
              <a:gd name="connsiteY8" fmla="*/ 3172030 h 5041979"/>
              <a:gd name="connsiteX9" fmla="*/ 1398575 w 2293310"/>
              <a:gd name="connsiteY9" fmla="*/ 3417836 h 5041979"/>
              <a:gd name="connsiteX10" fmla="*/ 1801698 w 2293310"/>
              <a:gd name="connsiteY10" fmla="*/ 3555488 h 5041979"/>
              <a:gd name="connsiteX11" fmla="*/ 2135995 w 2293310"/>
              <a:gd name="connsiteY11" fmla="*/ 3909449 h 5041979"/>
              <a:gd name="connsiteX12" fmla="*/ 2283479 w 2293310"/>
              <a:gd name="connsiteY12" fmla="*/ 4184752 h 5041979"/>
              <a:gd name="connsiteX13" fmla="*/ 2224485 w 2293310"/>
              <a:gd name="connsiteY13" fmla="*/ 4597707 h 5041979"/>
              <a:gd name="connsiteX14" fmla="*/ 1900021 w 2293310"/>
              <a:gd name="connsiteY14" fmla="*/ 4873010 h 5041979"/>
              <a:gd name="connsiteX15" fmla="*/ 1270756 w 2293310"/>
              <a:gd name="connsiteY15" fmla="*/ 5030327 h 5041979"/>
              <a:gd name="connsiteX16" fmla="*/ 1221595 w 2293310"/>
              <a:gd name="connsiteY16" fmla="*/ 5030327 h 5041979"/>
              <a:gd name="connsiteX17" fmla="*/ 1359246 w 2293310"/>
              <a:gd name="connsiteY17" fmla="*/ 5030327 h 5041979"/>
              <a:gd name="connsiteX0" fmla="*/ 2265735 w 2265735"/>
              <a:gd name="connsiteY0" fmla="*/ 0 h 5041979"/>
              <a:gd name="connsiteX1" fmla="*/ 672897 w 2265735"/>
              <a:gd name="connsiteY1" fmla="*/ 1108873 h 5041979"/>
              <a:gd name="connsiteX2" fmla="*/ 309101 w 2265735"/>
              <a:gd name="connsiteY2" fmla="*/ 1381615 h 5041979"/>
              <a:gd name="connsiteX3" fmla="*/ 14135 w 2265735"/>
              <a:gd name="connsiteY3" fmla="*/ 1876591 h 5041979"/>
              <a:gd name="connsiteX4" fmla="*/ 132123 w 2265735"/>
              <a:gd name="connsiteY4" fmla="*/ 2260448 h 5041979"/>
              <a:gd name="connsiteX5" fmla="*/ 250123 w 2265735"/>
              <a:gd name="connsiteY5" fmla="*/ 2425315 h 5041979"/>
              <a:gd name="connsiteX6" fmla="*/ 515595 w 2265735"/>
              <a:gd name="connsiteY6" fmla="*/ 2750051 h 5041979"/>
              <a:gd name="connsiteX7" fmla="*/ 722071 w 2265735"/>
              <a:gd name="connsiteY7" fmla="*/ 2985217 h 5041979"/>
              <a:gd name="connsiteX8" fmla="*/ 987542 w 2265735"/>
              <a:gd name="connsiteY8" fmla="*/ 3172030 h 5041979"/>
              <a:gd name="connsiteX9" fmla="*/ 1371000 w 2265735"/>
              <a:gd name="connsiteY9" fmla="*/ 3417836 h 5041979"/>
              <a:gd name="connsiteX10" fmla="*/ 1774123 w 2265735"/>
              <a:gd name="connsiteY10" fmla="*/ 3555488 h 5041979"/>
              <a:gd name="connsiteX11" fmla="*/ 2108420 w 2265735"/>
              <a:gd name="connsiteY11" fmla="*/ 3909449 h 5041979"/>
              <a:gd name="connsiteX12" fmla="*/ 2255904 w 2265735"/>
              <a:gd name="connsiteY12" fmla="*/ 4184752 h 5041979"/>
              <a:gd name="connsiteX13" fmla="*/ 2196910 w 2265735"/>
              <a:gd name="connsiteY13" fmla="*/ 4597707 h 5041979"/>
              <a:gd name="connsiteX14" fmla="*/ 1872446 w 2265735"/>
              <a:gd name="connsiteY14" fmla="*/ 4873010 h 5041979"/>
              <a:gd name="connsiteX15" fmla="*/ 1243181 w 2265735"/>
              <a:gd name="connsiteY15" fmla="*/ 5030327 h 5041979"/>
              <a:gd name="connsiteX16" fmla="*/ 1194020 w 2265735"/>
              <a:gd name="connsiteY16" fmla="*/ 5030327 h 5041979"/>
              <a:gd name="connsiteX17" fmla="*/ 1331671 w 2265735"/>
              <a:gd name="connsiteY17" fmla="*/ 5030327 h 5041979"/>
              <a:gd name="connsiteX0" fmla="*/ 2268354 w 2268354"/>
              <a:gd name="connsiteY0" fmla="*/ 0 h 5041979"/>
              <a:gd name="connsiteX1" fmla="*/ 675516 w 2268354"/>
              <a:gd name="connsiteY1" fmla="*/ 1108873 h 5041979"/>
              <a:gd name="connsiteX2" fmla="*/ 311720 w 2268354"/>
              <a:gd name="connsiteY2" fmla="*/ 1381615 h 5041979"/>
              <a:gd name="connsiteX3" fmla="*/ 16754 w 2268354"/>
              <a:gd name="connsiteY3" fmla="*/ 1876591 h 5041979"/>
              <a:gd name="connsiteX4" fmla="*/ 105245 w 2268354"/>
              <a:gd name="connsiteY4" fmla="*/ 2270551 h 5041979"/>
              <a:gd name="connsiteX5" fmla="*/ 252742 w 2268354"/>
              <a:gd name="connsiteY5" fmla="*/ 2425315 h 5041979"/>
              <a:gd name="connsiteX6" fmla="*/ 518214 w 2268354"/>
              <a:gd name="connsiteY6" fmla="*/ 2750051 h 5041979"/>
              <a:gd name="connsiteX7" fmla="*/ 724690 w 2268354"/>
              <a:gd name="connsiteY7" fmla="*/ 2985217 h 5041979"/>
              <a:gd name="connsiteX8" fmla="*/ 990161 w 2268354"/>
              <a:gd name="connsiteY8" fmla="*/ 3172030 h 5041979"/>
              <a:gd name="connsiteX9" fmla="*/ 1373619 w 2268354"/>
              <a:gd name="connsiteY9" fmla="*/ 3417836 h 5041979"/>
              <a:gd name="connsiteX10" fmla="*/ 1776742 w 2268354"/>
              <a:gd name="connsiteY10" fmla="*/ 3555488 h 5041979"/>
              <a:gd name="connsiteX11" fmla="*/ 2111039 w 2268354"/>
              <a:gd name="connsiteY11" fmla="*/ 3909449 h 5041979"/>
              <a:gd name="connsiteX12" fmla="*/ 2258523 w 2268354"/>
              <a:gd name="connsiteY12" fmla="*/ 4184752 h 5041979"/>
              <a:gd name="connsiteX13" fmla="*/ 2199529 w 2268354"/>
              <a:gd name="connsiteY13" fmla="*/ 4597707 h 5041979"/>
              <a:gd name="connsiteX14" fmla="*/ 1875065 w 2268354"/>
              <a:gd name="connsiteY14" fmla="*/ 4873010 h 5041979"/>
              <a:gd name="connsiteX15" fmla="*/ 1245800 w 2268354"/>
              <a:gd name="connsiteY15" fmla="*/ 5030327 h 5041979"/>
              <a:gd name="connsiteX16" fmla="*/ 1196639 w 2268354"/>
              <a:gd name="connsiteY16" fmla="*/ 5030327 h 5041979"/>
              <a:gd name="connsiteX17" fmla="*/ 1334290 w 2268354"/>
              <a:gd name="connsiteY17" fmla="*/ 5030327 h 5041979"/>
              <a:gd name="connsiteX0" fmla="*/ 2274538 w 2274538"/>
              <a:gd name="connsiteY0" fmla="*/ 0 h 5041979"/>
              <a:gd name="connsiteX1" fmla="*/ 681700 w 2274538"/>
              <a:gd name="connsiteY1" fmla="*/ 1108873 h 5041979"/>
              <a:gd name="connsiteX2" fmla="*/ 317904 w 2274538"/>
              <a:gd name="connsiteY2" fmla="*/ 1381615 h 5041979"/>
              <a:gd name="connsiteX3" fmla="*/ 22938 w 2274538"/>
              <a:gd name="connsiteY3" fmla="*/ 1876591 h 5041979"/>
              <a:gd name="connsiteX4" fmla="*/ 111429 w 2274538"/>
              <a:gd name="connsiteY4" fmla="*/ 2270551 h 5041979"/>
              <a:gd name="connsiteX5" fmla="*/ 524398 w 2274538"/>
              <a:gd name="connsiteY5" fmla="*/ 2750051 h 5041979"/>
              <a:gd name="connsiteX6" fmla="*/ 730874 w 2274538"/>
              <a:gd name="connsiteY6" fmla="*/ 2985217 h 5041979"/>
              <a:gd name="connsiteX7" fmla="*/ 996345 w 2274538"/>
              <a:gd name="connsiteY7" fmla="*/ 3172030 h 5041979"/>
              <a:gd name="connsiteX8" fmla="*/ 1379803 w 2274538"/>
              <a:gd name="connsiteY8" fmla="*/ 3417836 h 5041979"/>
              <a:gd name="connsiteX9" fmla="*/ 1782926 w 2274538"/>
              <a:gd name="connsiteY9" fmla="*/ 3555488 h 5041979"/>
              <a:gd name="connsiteX10" fmla="*/ 2117223 w 2274538"/>
              <a:gd name="connsiteY10" fmla="*/ 3909449 h 5041979"/>
              <a:gd name="connsiteX11" fmla="*/ 2264707 w 2274538"/>
              <a:gd name="connsiteY11" fmla="*/ 4184752 h 5041979"/>
              <a:gd name="connsiteX12" fmla="*/ 2205713 w 2274538"/>
              <a:gd name="connsiteY12" fmla="*/ 4597707 h 5041979"/>
              <a:gd name="connsiteX13" fmla="*/ 1881249 w 2274538"/>
              <a:gd name="connsiteY13" fmla="*/ 4873010 h 5041979"/>
              <a:gd name="connsiteX14" fmla="*/ 1251984 w 2274538"/>
              <a:gd name="connsiteY14" fmla="*/ 5030327 h 5041979"/>
              <a:gd name="connsiteX15" fmla="*/ 1202823 w 2274538"/>
              <a:gd name="connsiteY15" fmla="*/ 5030327 h 5041979"/>
              <a:gd name="connsiteX16" fmla="*/ 1340474 w 2274538"/>
              <a:gd name="connsiteY16" fmla="*/ 5030327 h 5041979"/>
              <a:gd name="connsiteX0" fmla="*/ 2274538 w 2274538"/>
              <a:gd name="connsiteY0" fmla="*/ 0 h 5041979"/>
              <a:gd name="connsiteX1" fmla="*/ 367067 w 2274538"/>
              <a:gd name="connsiteY1" fmla="*/ 1048263 h 5041979"/>
              <a:gd name="connsiteX2" fmla="*/ 317904 w 2274538"/>
              <a:gd name="connsiteY2" fmla="*/ 1381615 h 5041979"/>
              <a:gd name="connsiteX3" fmla="*/ 22938 w 2274538"/>
              <a:gd name="connsiteY3" fmla="*/ 1876591 h 5041979"/>
              <a:gd name="connsiteX4" fmla="*/ 111429 w 2274538"/>
              <a:gd name="connsiteY4" fmla="*/ 2270551 h 5041979"/>
              <a:gd name="connsiteX5" fmla="*/ 524398 w 2274538"/>
              <a:gd name="connsiteY5" fmla="*/ 2750051 h 5041979"/>
              <a:gd name="connsiteX6" fmla="*/ 730874 w 2274538"/>
              <a:gd name="connsiteY6" fmla="*/ 2985217 h 5041979"/>
              <a:gd name="connsiteX7" fmla="*/ 996345 w 2274538"/>
              <a:gd name="connsiteY7" fmla="*/ 3172030 h 5041979"/>
              <a:gd name="connsiteX8" fmla="*/ 1379803 w 2274538"/>
              <a:gd name="connsiteY8" fmla="*/ 3417836 h 5041979"/>
              <a:gd name="connsiteX9" fmla="*/ 1782926 w 2274538"/>
              <a:gd name="connsiteY9" fmla="*/ 3555488 h 5041979"/>
              <a:gd name="connsiteX10" fmla="*/ 2117223 w 2274538"/>
              <a:gd name="connsiteY10" fmla="*/ 3909449 h 5041979"/>
              <a:gd name="connsiteX11" fmla="*/ 2264707 w 2274538"/>
              <a:gd name="connsiteY11" fmla="*/ 4184752 h 5041979"/>
              <a:gd name="connsiteX12" fmla="*/ 2205713 w 2274538"/>
              <a:gd name="connsiteY12" fmla="*/ 4597707 h 5041979"/>
              <a:gd name="connsiteX13" fmla="*/ 1881249 w 2274538"/>
              <a:gd name="connsiteY13" fmla="*/ 4873010 h 5041979"/>
              <a:gd name="connsiteX14" fmla="*/ 1251984 w 2274538"/>
              <a:gd name="connsiteY14" fmla="*/ 5030327 h 5041979"/>
              <a:gd name="connsiteX15" fmla="*/ 1202823 w 2274538"/>
              <a:gd name="connsiteY15" fmla="*/ 5030327 h 5041979"/>
              <a:gd name="connsiteX16" fmla="*/ 1340474 w 2274538"/>
              <a:gd name="connsiteY16" fmla="*/ 5030327 h 5041979"/>
              <a:gd name="connsiteX0" fmla="*/ 2441687 w 2441687"/>
              <a:gd name="connsiteY0" fmla="*/ 0 h 4971269"/>
              <a:gd name="connsiteX1" fmla="*/ 367067 w 2441687"/>
              <a:gd name="connsiteY1" fmla="*/ 977553 h 4971269"/>
              <a:gd name="connsiteX2" fmla="*/ 317904 w 2441687"/>
              <a:gd name="connsiteY2" fmla="*/ 1310905 h 4971269"/>
              <a:gd name="connsiteX3" fmla="*/ 22938 w 2441687"/>
              <a:gd name="connsiteY3" fmla="*/ 1805881 h 4971269"/>
              <a:gd name="connsiteX4" fmla="*/ 111429 w 2441687"/>
              <a:gd name="connsiteY4" fmla="*/ 2199841 h 4971269"/>
              <a:gd name="connsiteX5" fmla="*/ 524398 w 2441687"/>
              <a:gd name="connsiteY5" fmla="*/ 2679341 h 4971269"/>
              <a:gd name="connsiteX6" fmla="*/ 730874 w 2441687"/>
              <a:gd name="connsiteY6" fmla="*/ 2914507 h 4971269"/>
              <a:gd name="connsiteX7" fmla="*/ 996345 w 2441687"/>
              <a:gd name="connsiteY7" fmla="*/ 3101320 h 4971269"/>
              <a:gd name="connsiteX8" fmla="*/ 1379803 w 2441687"/>
              <a:gd name="connsiteY8" fmla="*/ 3347126 h 4971269"/>
              <a:gd name="connsiteX9" fmla="*/ 1782926 w 2441687"/>
              <a:gd name="connsiteY9" fmla="*/ 3484778 h 4971269"/>
              <a:gd name="connsiteX10" fmla="*/ 2117223 w 2441687"/>
              <a:gd name="connsiteY10" fmla="*/ 3838739 h 4971269"/>
              <a:gd name="connsiteX11" fmla="*/ 2264707 w 2441687"/>
              <a:gd name="connsiteY11" fmla="*/ 4114042 h 4971269"/>
              <a:gd name="connsiteX12" fmla="*/ 2205713 w 2441687"/>
              <a:gd name="connsiteY12" fmla="*/ 4526997 h 4971269"/>
              <a:gd name="connsiteX13" fmla="*/ 1881249 w 2441687"/>
              <a:gd name="connsiteY13" fmla="*/ 4802300 h 4971269"/>
              <a:gd name="connsiteX14" fmla="*/ 1251984 w 2441687"/>
              <a:gd name="connsiteY14" fmla="*/ 4959617 h 4971269"/>
              <a:gd name="connsiteX15" fmla="*/ 1202823 w 2441687"/>
              <a:gd name="connsiteY15" fmla="*/ 4959617 h 4971269"/>
              <a:gd name="connsiteX16" fmla="*/ 1340474 w 2441687"/>
              <a:gd name="connsiteY16" fmla="*/ 4959617 h 4971269"/>
              <a:gd name="connsiteX0" fmla="*/ 2844809 w 2844809"/>
              <a:gd name="connsiteY0" fmla="*/ 0 h 5072285"/>
              <a:gd name="connsiteX1" fmla="*/ 367067 w 2844809"/>
              <a:gd name="connsiteY1" fmla="*/ 1078569 h 5072285"/>
              <a:gd name="connsiteX2" fmla="*/ 317904 w 2844809"/>
              <a:gd name="connsiteY2" fmla="*/ 1411921 h 5072285"/>
              <a:gd name="connsiteX3" fmla="*/ 22938 w 2844809"/>
              <a:gd name="connsiteY3" fmla="*/ 1906897 h 5072285"/>
              <a:gd name="connsiteX4" fmla="*/ 111429 w 2844809"/>
              <a:gd name="connsiteY4" fmla="*/ 2300857 h 5072285"/>
              <a:gd name="connsiteX5" fmla="*/ 524398 w 2844809"/>
              <a:gd name="connsiteY5" fmla="*/ 2780357 h 5072285"/>
              <a:gd name="connsiteX6" fmla="*/ 730874 w 2844809"/>
              <a:gd name="connsiteY6" fmla="*/ 3015523 h 5072285"/>
              <a:gd name="connsiteX7" fmla="*/ 996345 w 2844809"/>
              <a:gd name="connsiteY7" fmla="*/ 3202336 h 5072285"/>
              <a:gd name="connsiteX8" fmla="*/ 1379803 w 2844809"/>
              <a:gd name="connsiteY8" fmla="*/ 3448142 h 5072285"/>
              <a:gd name="connsiteX9" fmla="*/ 1782926 w 2844809"/>
              <a:gd name="connsiteY9" fmla="*/ 3585794 h 5072285"/>
              <a:gd name="connsiteX10" fmla="*/ 2117223 w 2844809"/>
              <a:gd name="connsiteY10" fmla="*/ 3939755 h 5072285"/>
              <a:gd name="connsiteX11" fmla="*/ 2264707 w 2844809"/>
              <a:gd name="connsiteY11" fmla="*/ 4215058 h 5072285"/>
              <a:gd name="connsiteX12" fmla="*/ 2205713 w 2844809"/>
              <a:gd name="connsiteY12" fmla="*/ 4628013 h 5072285"/>
              <a:gd name="connsiteX13" fmla="*/ 1881249 w 2844809"/>
              <a:gd name="connsiteY13" fmla="*/ 4903316 h 5072285"/>
              <a:gd name="connsiteX14" fmla="*/ 1251984 w 2844809"/>
              <a:gd name="connsiteY14" fmla="*/ 5060633 h 5072285"/>
              <a:gd name="connsiteX15" fmla="*/ 1202823 w 2844809"/>
              <a:gd name="connsiteY15" fmla="*/ 5060633 h 5072285"/>
              <a:gd name="connsiteX16" fmla="*/ 1340474 w 2844809"/>
              <a:gd name="connsiteY16" fmla="*/ 5060633 h 5072285"/>
              <a:gd name="connsiteX0" fmla="*/ 2943132 w 2943132"/>
              <a:gd name="connsiteY0" fmla="*/ 0 h 5122793"/>
              <a:gd name="connsiteX1" fmla="*/ 367067 w 2943132"/>
              <a:gd name="connsiteY1" fmla="*/ 1129077 h 5122793"/>
              <a:gd name="connsiteX2" fmla="*/ 317904 w 2943132"/>
              <a:gd name="connsiteY2" fmla="*/ 1462429 h 5122793"/>
              <a:gd name="connsiteX3" fmla="*/ 22938 w 2943132"/>
              <a:gd name="connsiteY3" fmla="*/ 1957405 h 5122793"/>
              <a:gd name="connsiteX4" fmla="*/ 111429 w 2943132"/>
              <a:gd name="connsiteY4" fmla="*/ 2351365 h 5122793"/>
              <a:gd name="connsiteX5" fmla="*/ 524398 w 2943132"/>
              <a:gd name="connsiteY5" fmla="*/ 2830865 h 5122793"/>
              <a:gd name="connsiteX6" fmla="*/ 730874 w 2943132"/>
              <a:gd name="connsiteY6" fmla="*/ 3066031 h 5122793"/>
              <a:gd name="connsiteX7" fmla="*/ 996345 w 2943132"/>
              <a:gd name="connsiteY7" fmla="*/ 3252844 h 5122793"/>
              <a:gd name="connsiteX8" fmla="*/ 1379803 w 2943132"/>
              <a:gd name="connsiteY8" fmla="*/ 3498650 h 5122793"/>
              <a:gd name="connsiteX9" fmla="*/ 1782926 w 2943132"/>
              <a:gd name="connsiteY9" fmla="*/ 3636302 h 5122793"/>
              <a:gd name="connsiteX10" fmla="*/ 2117223 w 2943132"/>
              <a:gd name="connsiteY10" fmla="*/ 3990263 h 5122793"/>
              <a:gd name="connsiteX11" fmla="*/ 2264707 w 2943132"/>
              <a:gd name="connsiteY11" fmla="*/ 4265566 h 5122793"/>
              <a:gd name="connsiteX12" fmla="*/ 2205713 w 2943132"/>
              <a:gd name="connsiteY12" fmla="*/ 4678521 h 5122793"/>
              <a:gd name="connsiteX13" fmla="*/ 1881249 w 2943132"/>
              <a:gd name="connsiteY13" fmla="*/ 4953824 h 5122793"/>
              <a:gd name="connsiteX14" fmla="*/ 1251984 w 2943132"/>
              <a:gd name="connsiteY14" fmla="*/ 5111141 h 5122793"/>
              <a:gd name="connsiteX15" fmla="*/ 1202823 w 2943132"/>
              <a:gd name="connsiteY15" fmla="*/ 5111141 h 5122793"/>
              <a:gd name="connsiteX16" fmla="*/ 1340474 w 2943132"/>
              <a:gd name="connsiteY16" fmla="*/ 5111141 h 5122793"/>
              <a:gd name="connsiteX0" fmla="*/ 3002125 w 3002125"/>
              <a:gd name="connsiteY0" fmla="*/ 0 h 5142997"/>
              <a:gd name="connsiteX1" fmla="*/ 367067 w 3002125"/>
              <a:gd name="connsiteY1" fmla="*/ 1149281 h 5142997"/>
              <a:gd name="connsiteX2" fmla="*/ 317904 w 3002125"/>
              <a:gd name="connsiteY2" fmla="*/ 1482633 h 5142997"/>
              <a:gd name="connsiteX3" fmla="*/ 22938 w 3002125"/>
              <a:gd name="connsiteY3" fmla="*/ 1977609 h 5142997"/>
              <a:gd name="connsiteX4" fmla="*/ 111429 w 3002125"/>
              <a:gd name="connsiteY4" fmla="*/ 2371569 h 5142997"/>
              <a:gd name="connsiteX5" fmla="*/ 524398 w 3002125"/>
              <a:gd name="connsiteY5" fmla="*/ 2851069 h 5142997"/>
              <a:gd name="connsiteX6" fmla="*/ 730874 w 3002125"/>
              <a:gd name="connsiteY6" fmla="*/ 3086235 h 5142997"/>
              <a:gd name="connsiteX7" fmla="*/ 996345 w 3002125"/>
              <a:gd name="connsiteY7" fmla="*/ 3273048 h 5142997"/>
              <a:gd name="connsiteX8" fmla="*/ 1379803 w 3002125"/>
              <a:gd name="connsiteY8" fmla="*/ 3518854 h 5142997"/>
              <a:gd name="connsiteX9" fmla="*/ 1782926 w 3002125"/>
              <a:gd name="connsiteY9" fmla="*/ 3656506 h 5142997"/>
              <a:gd name="connsiteX10" fmla="*/ 2117223 w 3002125"/>
              <a:gd name="connsiteY10" fmla="*/ 4010467 h 5142997"/>
              <a:gd name="connsiteX11" fmla="*/ 2264707 w 3002125"/>
              <a:gd name="connsiteY11" fmla="*/ 4285770 h 5142997"/>
              <a:gd name="connsiteX12" fmla="*/ 2205713 w 3002125"/>
              <a:gd name="connsiteY12" fmla="*/ 4698725 h 5142997"/>
              <a:gd name="connsiteX13" fmla="*/ 1881249 w 3002125"/>
              <a:gd name="connsiteY13" fmla="*/ 4974028 h 5142997"/>
              <a:gd name="connsiteX14" fmla="*/ 1251984 w 3002125"/>
              <a:gd name="connsiteY14" fmla="*/ 5131345 h 5142997"/>
              <a:gd name="connsiteX15" fmla="*/ 1202823 w 3002125"/>
              <a:gd name="connsiteY15" fmla="*/ 5131345 h 5142997"/>
              <a:gd name="connsiteX16" fmla="*/ 1340474 w 3002125"/>
              <a:gd name="connsiteY16" fmla="*/ 5131345 h 5142997"/>
              <a:gd name="connsiteX0" fmla="*/ 3002125 w 3002125"/>
              <a:gd name="connsiteY0" fmla="*/ 0 h 5142997"/>
              <a:gd name="connsiteX1" fmla="*/ 308073 w 3002125"/>
              <a:gd name="connsiteY1" fmla="*/ 967454 h 5142997"/>
              <a:gd name="connsiteX2" fmla="*/ 317904 w 3002125"/>
              <a:gd name="connsiteY2" fmla="*/ 1482633 h 5142997"/>
              <a:gd name="connsiteX3" fmla="*/ 22938 w 3002125"/>
              <a:gd name="connsiteY3" fmla="*/ 1977609 h 5142997"/>
              <a:gd name="connsiteX4" fmla="*/ 111429 w 3002125"/>
              <a:gd name="connsiteY4" fmla="*/ 2371569 h 5142997"/>
              <a:gd name="connsiteX5" fmla="*/ 524398 w 3002125"/>
              <a:gd name="connsiteY5" fmla="*/ 2851069 h 5142997"/>
              <a:gd name="connsiteX6" fmla="*/ 730874 w 3002125"/>
              <a:gd name="connsiteY6" fmla="*/ 3086235 h 5142997"/>
              <a:gd name="connsiteX7" fmla="*/ 996345 w 3002125"/>
              <a:gd name="connsiteY7" fmla="*/ 3273048 h 5142997"/>
              <a:gd name="connsiteX8" fmla="*/ 1379803 w 3002125"/>
              <a:gd name="connsiteY8" fmla="*/ 3518854 h 5142997"/>
              <a:gd name="connsiteX9" fmla="*/ 1782926 w 3002125"/>
              <a:gd name="connsiteY9" fmla="*/ 3656506 h 5142997"/>
              <a:gd name="connsiteX10" fmla="*/ 2117223 w 3002125"/>
              <a:gd name="connsiteY10" fmla="*/ 4010467 h 5142997"/>
              <a:gd name="connsiteX11" fmla="*/ 2264707 w 3002125"/>
              <a:gd name="connsiteY11" fmla="*/ 4285770 h 5142997"/>
              <a:gd name="connsiteX12" fmla="*/ 2205713 w 3002125"/>
              <a:gd name="connsiteY12" fmla="*/ 4698725 h 5142997"/>
              <a:gd name="connsiteX13" fmla="*/ 1881249 w 3002125"/>
              <a:gd name="connsiteY13" fmla="*/ 4974028 h 5142997"/>
              <a:gd name="connsiteX14" fmla="*/ 1251984 w 3002125"/>
              <a:gd name="connsiteY14" fmla="*/ 5131345 h 5142997"/>
              <a:gd name="connsiteX15" fmla="*/ 1202823 w 3002125"/>
              <a:gd name="connsiteY15" fmla="*/ 5131345 h 5142997"/>
              <a:gd name="connsiteX16" fmla="*/ 1340474 w 3002125"/>
              <a:gd name="connsiteY16" fmla="*/ 5131345 h 5142997"/>
              <a:gd name="connsiteX0" fmla="*/ 3002125 w 3002125"/>
              <a:gd name="connsiteY0" fmla="*/ 0 h 5142997"/>
              <a:gd name="connsiteX1" fmla="*/ 121260 w 3002125"/>
              <a:gd name="connsiteY1" fmla="*/ 886642 h 5142997"/>
              <a:gd name="connsiteX2" fmla="*/ 317904 w 3002125"/>
              <a:gd name="connsiteY2" fmla="*/ 1482633 h 5142997"/>
              <a:gd name="connsiteX3" fmla="*/ 22938 w 3002125"/>
              <a:gd name="connsiteY3" fmla="*/ 1977609 h 5142997"/>
              <a:gd name="connsiteX4" fmla="*/ 111429 w 3002125"/>
              <a:gd name="connsiteY4" fmla="*/ 2371569 h 5142997"/>
              <a:gd name="connsiteX5" fmla="*/ 524398 w 3002125"/>
              <a:gd name="connsiteY5" fmla="*/ 2851069 h 5142997"/>
              <a:gd name="connsiteX6" fmla="*/ 730874 w 3002125"/>
              <a:gd name="connsiteY6" fmla="*/ 3086235 h 5142997"/>
              <a:gd name="connsiteX7" fmla="*/ 996345 w 3002125"/>
              <a:gd name="connsiteY7" fmla="*/ 3273048 h 5142997"/>
              <a:gd name="connsiteX8" fmla="*/ 1379803 w 3002125"/>
              <a:gd name="connsiteY8" fmla="*/ 3518854 h 5142997"/>
              <a:gd name="connsiteX9" fmla="*/ 1782926 w 3002125"/>
              <a:gd name="connsiteY9" fmla="*/ 3656506 h 5142997"/>
              <a:gd name="connsiteX10" fmla="*/ 2117223 w 3002125"/>
              <a:gd name="connsiteY10" fmla="*/ 4010467 h 5142997"/>
              <a:gd name="connsiteX11" fmla="*/ 2264707 w 3002125"/>
              <a:gd name="connsiteY11" fmla="*/ 4285770 h 5142997"/>
              <a:gd name="connsiteX12" fmla="*/ 2205713 w 3002125"/>
              <a:gd name="connsiteY12" fmla="*/ 4698725 h 5142997"/>
              <a:gd name="connsiteX13" fmla="*/ 1881249 w 3002125"/>
              <a:gd name="connsiteY13" fmla="*/ 4974028 h 5142997"/>
              <a:gd name="connsiteX14" fmla="*/ 1251984 w 3002125"/>
              <a:gd name="connsiteY14" fmla="*/ 5131345 h 5142997"/>
              <a:gd name="connsiteX15" fmla="*/ 1202823 w 3002125"/>
              <a:gd name="connsiteY15" fmla="*/ 5131345 h 5142997"/>
              <a:gd name="connsiteX16" fmla="*/ 1340474 w 3002125"/>
              <a:gd name="connsiteY16" fmla="*/ 5131345 h 5142997"/>
              <a:gd name="connsiteX0" fmla="*/ 3002125 w 3002125"/>
              <a:gd name="connsiteY0" fmla="*/ 0 h 5142997"/>
              <a:gd name="connsiteX1" fmla="*/ 1910730 w 3002125"/>
              <a:gd name="connsiteY1" fmla="*/ 310854 h 5142997"/>
              <a:gd name="connsiteX2" fmla="*/ 121260 w 3002125"/>
              <a:gd name="connsiteY2" fmla="*/ 886642 h 5142997"/>
              <a:gd name="connsiteX3" fmla="*/ 317904 w 3002125"/>
              <a:gd name="connsiteY3" fmla="*/ 1482633 h 5142997"/>
              <a:gd name="connsiteX4" fmla="*/ 22938 w 3002125"/>
              <a:gd name="connsiteY4" fmla="*/ 1977609 h 5142997"/>
              <a:gd name="connsiteX5" fmla="*/ 111429 w 3002125"/>
              <a:gd name="connsiteY5" fmla="*/ 2371569 h 5142997"/>
              <a:gd name="connsiteX6" fmla="*/ 524398 w 3002125"/>
              <a:gd name="connsiteY6" fmla="*/ 2851069 h 5142997"/>
              <a:gd name="connsiteX7" fmla="*/ 730874 w 3002125"/>
              <a:gd name="connsiteY7" fmla="*/ 3086235 h 5142997"/>
              <a:gd name="connsiteX8" fmla="*/ 996345 w 3002125"/>
              <a:gd name="connsiteY8" fmla="*/ 3273048 h 5142997"/>
              <a:gd name="connsiteX9" fmla="*/ 1379803 w 3002125"/>
              <a:gd name="connsiteY9" fmla="*/ 3518854 h 5142997"/>
              <a:gd name="connsiteX10" fmla="*/ 1782926 w 3002125"/>
              <a:gd name="connsiteY10" fmla="*/ 3656506 h 5142997"/>
              <a:gd name="connsiteX11" fmla="*/ 2117223 w 3002125"/>
              <a:gd name="connsiteY11" fmla="*/ 4010467 h 5142997"/>
              <a:gd name="connsiteX12" fmla="*/ 2264707 w 3002125"/>
              <a:gd name="connsiteY12" fmla="*/ 4285770 h 5142997"/>
              <a:gd name="connsiteX13" fmla="*/ 2205713 w 3002125"/>
              <a:gd name="connsiteY13" fmla="*/ 4698725 h 5142997"/>
              <a:gd name="connsiteX14" fmla="*/ 1881249 w 3002125"/>
              <a:gd name="connsiteY14" fmla="*/ 4974028 h 5142997"/>
              <a:gd name="connsiteX15" fmla="*/ 1251984 w 3002125"/>
              <a:gd name="connsiteY15" fmla="*/ 5131345 h 5142997"/>
              <a:gd name="connsiteX16" fmla="*/ 1202823 w 3002125"/>
              <a:gd name="connsiteY16" fmla="*/ 5131345 h 5142997"/>
              <a:gd name="connsiteX17" fmla="*/ 1340474 w 3002125"/>
              <a:gd name="connsiteY17" fmla="*/ 5131345 h 5142997"/>
              <a:gd name="connsiteX0" fmla="*/ 3002125 w 3002125"/>
              <a:gd name="connsiteY0" fmla="*/ 0 h 5142997"/>
              <a:gd name="connsiteX1" fmla="*/ 1497775 w 3002125"/>
              <a:gd name="connsiteY1" fmla="*/ 341158 h 5142997"/>
              <a:gd name="connsiteX2" fmla="*/ 121260 w 3002125"/>
              <a:gd name="connsiteY2" fmla="*/ 886642 h 5142997"/>
              <a:gd name="connsiteX3" fmla="*/ 317904 w 3002125"/>
              <a:gd name="connsiteY3" fmla="*/ 1482633 h 5142997"/>
              <a:gd name="connsiteX4" fmla="*/ 22938 w 3002125"/>
              <a:gd name="connsiteY4" fmla="*/ 1977609 h 5142997"/>
              <a:gd name="connsiteX5" fmla="*/ 111429 w 3002125"/>
              <a:gd name="connsiteY5" fmla="*/ 2371569 h 5142997"/>
              <a:gd name="connsiteX6" fmla="*/ 524398 w 3002125"/>
              <a:gd name="connsiteY6" fmla="*/ 2851069 h 5142997"/>
              <a:gd name="connsiteX7" fmla="*/ 730874 w 3002125"/>
              <a:gd name="connsiteY7" fmla="*/ 3086235 h 5142997"/>
              <a:gd name="connsiteX8" fmla="*/ 996345 w 3002125"/>
              <a:gd name="connsiteY8" fmla="*/ 3273048 h 5142997"/>
              <a:gd name="connsiteX9" fmla="*/ 1379803 w 3002125"/>
              <a:gd name="connsiteY9" fmla="*/ 3518854 h 5142997"/>
              <a:gd name="connsiteX10" fmla="*/ 1782926 w 3002125"/>
              <a:gd name="connsiteY10" fmla="*/ 3656506 h 5142997"/>
              <a:gd name="connsiteX11" fmla="*/ 2117223 w 3002125"/>
              <a:gd name="connsiteY11" fmla="*/ 4010467 h 5142997"/>
              <a:gd name="connsiteX12" fmla="*/ 2264707 w 3002125"/>
              <a:gd name="connsiteY12" fmla="*/ 4285770 h 5142997"/>
              <a:gd name="connsiteX13" fmla="*/ 2205713 w 3002125"/>
              <a:gd name="connsiteY13" fmla="*/ 4698725 h 5142997"/>
              <a:gd name="connsiteX14" fmla="*/ 1881249 w 3002125"/>
              <a:gd name="connsiteY14" fmla="*/ 4974028 h 5142997"/>
              <a:gd name="connsiteX15" fmla="*/ 1251984 w 3002125"/>
              <a:gd name="connsiteY15" fmla="*/ 5131345 h 5142997"/>
              <a:gd name="connsiteX16" fmla="*/ 1202823 w 3002125"/>
              <a:gd name="connsiteY16" fmla="*/ 5131345 h 5142997"/>
              <a:gd name="connsiteX17" fmla="*/ 1340474 w 3002125"/>
              <a:gd name="connsiteY17" fmla="*/ 5131345 h 5142997"/>
              <a:gd name="connsiteX0" fmla="*/ 2775983 w 2775983"/>
              <a:gd name="connsiteY0" fmla="*/ 0 h 5092490"/>
              <a:gd name="connsiteX1" fmla="*/ 1497775 w 2775983"/>
              <a:gd name="connsiteY1" fmla="*/ 290651 h 5092490"/>
              <a:gd name="connsiteX2" fmla="*/ 121260 w 2775983"/>
              <a:gd name="connsiteY2" fmla="*/ 836135 h 5092490"/>
              <a:gd name="connsiteX3" fmla="*/ 317904 w 2775983"/>
              <a:gd name="connsiteY3" fmla="*/ 1432126 h 5092490"/>
              <a:gd name="connsiteX4" fmla="*/ 22938 w 2775983"/>
              <a:gd name="connsiteY4" fmla="*/ 1927102 h 5092490"/>
              <a:gd name="connsiteX5" fmla="*/ 111429 w 2775983"/>
              <a:gd name="connsiteY5" fmla="*/ 2321062 h 5092490"/>
              <a:gd name="connsiteX6" fmla="*/ 524398 w 2775983"/>
              <a:gd name="connsiteY6" fmla="*/ 2800562 h 5092490"/>
              <a:gd name="connsiteX7" fmla="*/ 730874 w 2775983"/>
              <a:gd name="connsiteY7" fmla="*/ 3035728 h 5092490"/>
              <a:gd name="connsiteX8" fmla="*/ 996345 w 2775983"/>
              <a:gd name="connsiteY8" fmla="*/ 3222541 h 5092490"/>
              <a:gd name="connsiteX9" fmla="*/ 1379803 w 2775983"/>
              <a:gd name="connsiteY9" fmla="*/ 3468347 h 5092490"/>
              <a:gd name="connsiteX10" fmla="*/ 1782926 w 2775983"/>
              <a:gd name="connsiteY10" fmla="*/ 3605999 h 5092490"/>
              <a:gd name="connsiteX11" fmla="*/ 2117223 w 2775983"/>
              <a:gd name="connsiteY11" fmla="*/ 3959960 h 5092490"/>
              <a:gd name="connsiteX12" fmla="*/ 2264707 w 2775983"/>
              <a:gd name="connsiteY12" fmla="*/ 4235263 h 5092490"/>
              <a:gd name="connsiteX13" fmla="*/ 2205713 w 2775983"/>
              <a:gd name="connsiteY13" fmla="*/ 4648218 h 5092490"/>
              <a:gd name="connsiteX14" fmla="*/ 1881249 w 2775983"/>
              <a:gd name="connsiteY14" fmla="*/ 4923521 h 5092490"/>
              <a:gd name="connsiteX15" fmla="*/ 1251984 w 2775983"/>
              <a:gd name="connsiteY15" fmla="*/ 5080838 h 5092490"/>
              <a:gd name="connsiteX16" fmla="*/ 1202823 w 2775983"/>
              <a:gd name="connsiteY16" fmla="*/ 5080838 h 5092490"/>
              <a:gd name="connsiteX17" fmla="*/ 1340474 w 2775983"/>
              <a:gd name="connsiteY17" fmla="*/ 5080838 h 509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75983" h="5092490">
                <a:moveTo>
                  <a:pt x="2775983" y="0"/>
                </a:moveTo>
                <a:cubicBezTo>
                  <a:pt x="2594084" y="51809"/>
                  <a:pt x="1977919" y="142877"/>
                  <a:pt x="1497775" y="290651"/>
                </a:cubicBezTo>
                <a:cubicBezTo>
                  <a:pt x="1017631" y="438425"/>
                  <a:pt x="386731" y="640838"/>
                  <a:pt x="121260" y="836135"/>
                </a:cubicBezTo>
                <a:cubicBezTo>
                  <a:pt x="-175349" y="1051252"/>
                  <a:pt x="432614" y="1289021"/>
                  <a:pt x="317904" y="1432126"/>
                </a:cubicBezTo>
                <a:cubicBezTo>
                  <a:pt x="203194" y="1575231"/>
                  <a:pt x="81931" y="1765477"/>
                  <a:pt x="22938" y="1927102"/>
                </a:cubicBezTo>
                <a:cubicBezTo>
                  <a:pt x="-36055" y="2088727"/>
                  <a:pt x="27852" y="2175485"/>
                  <a:pt x="111429" y="2321062"/>
                </a:cubicBezTo>
                <a:cubicBezTo>
                  <a:pt x="195006" y="2466639"/>
                  <a:pt x="421157" y="2681451"/>
                  <a:pt x="524398" y="2800562"/>
                </a:cubicBezTo>
                <a:cubicBezTo>
                  <a:pt x="627639" y="2919673"/>
                  <a:pt x="652216" y="2965398"/>
                  <a:pt x="730874" y="3035728"/>
                </a:cubicBezTo>
                <a:cubicBezTo>
                  <a:pt x="809532" y="3106058"/>
                  <a:pt x="888190" y="3150438"/>
                  <a:pt x="996345" y="3222541"/>
                </a:cubicBezTo>
                <a:cubicBezTo>
                  <a:pt x="1104500" y="3294644"/>
                  <a:pt x="1248706" y="3404437"/>
                  <a:pt x="1379803" y="3468347"/>
                </a:cubicBezTo>
                <a:cubicBezTo>
                  <a:pt x="1510900" y="3532257"/>
                  <a:pt x="1660023" y="3524064"/>
                  <a:pt x="1782926" y="3605999"/>
                </a:cubicBezTo>
                <a:cubicBezTo>
                  <a:pt x="1905829" y="3687935"/>
                  <a:pt x="2036926" y="3855083"/>
                  <a:pt x="2117223" y="3959960"/>
                </a:cubicBezTo>
                <a:cubicBezTo>
                  <a:pt x="2197520" y="4064837"/>
                  <a:pt x="2249959" y="4120553"/>
                  <a:pt x="2264707" y="4235263"/>
                </a:cubicBezTo>
                <a:cubicBezTo>
                  <a:pt x="2279455" y="4349973"/>
                  <a:pt x="2269623" y="4533508"/>
                  <a:pt x="2205713" y="4648218"/>
                </a:cubicBezTo>
                <a:cubicBezTo>
                  <a:pt x="2141803" y="4762928"/>
                  <a:pt x="2040204" y="4851418"/>
                  <a:pt x="1881249" y="4923521"/>
                </a:cubicBezTo>
                <a:cubicBezTo>
                  <a:pt x="1722294" y="4995624"/>
                  <a:pt x="1365055" y="5054619"/>
                  <a:pt x="1251984" y="5080838"/>
                </a:cubicBezTo>
                <a:cubicBezTo>
                  <a:pt x="1138913" y="5107057"/>
                  <a:pt x="1202823" y="5080838"/>
                  <a:pt x="1202823" y="5080838"/>
                </a:cubicBezTo>
                <a:lnTo>
                  <a:pt x="1340474" y="5080838"/>
                </a:lnTo>
              </a:path>
            </a:pathLst>
          </a:custGeom>
          <a:noFill/>
          <a:ln w="482600">
            <a:gradFill>
              <a:gsLst>
                <a:gs pos="0">
                  <a:schemeClr val="accent1">
                    <a:lumMod val="5000"/>
                    <a:lumOff val="95000"/>
                  </a:schemeClr>
                </a:gs>
                <a:gs pos="43000">
                  <a:schemeClr val="accent1">
                    <a:lumMod val="45000"/>
                    <a:lumOff val="55000"/>
                  </a:schemeClr>
                </a:gs>
                <a:gs pos="69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6300" y="5920542"/>
            <a:ext cx="1816190" cy="1210793"/>
          </a:xfrm>
          <a:prstGeom prst="rect">
            <a:avLst/>
          </a:prstGeom>
        </p:spPr>
      </p:pic>
      <p:cxnSp>
        <p:nvCxnSpPr>
          <p:cNvPr id="11" name="Straight Connector 10"/>
          <p:cNvCxnSpPr/>
          <p:nvPr/>
        </p:nvCxnSpPr>
        <p:spPr>
          <a:xfrm>
            <a:off x="6702552" y="-1614"/>
            <a:ext cx="0" cy="777240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55848" y="-10448"/>
            <a:ext cx="0" cy="77724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8" name="Text Box 4"/>
          <p:cNvSpPr txBox="1">
            <a:spLocks noChangeArrowheads="1"/>
          </p:cNvSpPr>
          <p:nvPr/>
        </p:nvSpPr>
        <p:spPr bwMode="auto">
          <a:xfrm>
            <a:off x="6725570" y="595812"/>
            <a:ext cx="3261255" cy="177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defTabSz="1019175">
              <a:defRPr sz="2300">
                <a:solidFill>
                  <a:schemeClr val="tx1"/>
                </a:solidFill>
                <a:latin typeface="Tempus Sans ITC" panose="04020404030D07020202" pitchFamily="82" charset="0"/>
              </a:defRPr>
            </a:lvl1pPr>
            <a:lvl2pPr marL="742950" indent="-285750" defTabSz="1019175">
              <a:defRPr sz="2300">
                <a:solidFill>
                  <a:schemeClr val="tx1"/>
                </a:solidFill>
                <a:latin typeface="Tempus Sans ITC" panose="04020404030D07020202" pitchFamily="82" charset="0"/>
              </a:defRPr>
            </a:lvl2pPr>
            <a:lvl3pPr marL="1143000" indent="-228600" defTabSz="1019175">
              <a:defRPr sz="2300">
                <a:solidFill>
                  <a:schemeClr val="tx1"/>
                </a:solidFill>
                <a:latin typeface="Tempus Sans ITC" panose="04020404030D07020202" pitchFamily="82" charset="0"/>
              </a:defRPr>
            </a:lvl3pPr>
            <a:lvl4pPr marL="1600200" indent="-228600" defTabSz="1019175">
              <a:defRPr sz="2300">
                <a:solidFill>
                  <a:schemeClr val="tx1"/>
                </a:solidFill>
                <a:latin typeface="Tempus Sans ITC" panose="04020404030D07020202" pitchFamily="82" charset="0"/>
              </a:defRPr>
            </a:lvl4pPr>
            <a:lvl5pPr marL="2057400" indent="-228600" defTabSz="1019175">
              <a:defRPr sz="2300">
                <a:solidFill>
                  <a:schemeClr val="tx1"/>
                </a:solidFill>
                <a:latin typeface="Tempus Sans ITC" panose="04020404030D07020202" pitchFamily="82" charset="0"/>
              </a:defRPr>
            </a:lvl5pPr>
            <a:lvl6pPr marL="2514600" indent="-228600" defTabSz="1019175" eaLnBrk="0" fontAlgn="base" hangingPunct="0">
              <a:spcBef>
                <a:spcPct val="0"/>
              </a:spcBef>
              <a:spcAft>
                <a:spcPct val="0"/>
              </a:spcAft>
              <a:defRPr sz="2300">
                <a:solidFill>
                  <a:schemeClr val="tx1"/>
                </a:solidFill>
                <a:latin typeface="Tempus Sans ITC" panose="04020404030D07020202" pitchFamily="82" charset="0"/>
              </a:defRPr>
            </a:lvl6pPr>
            <a:lvl7pPr marL="2971800" indent="-228600" defTabSz="1019175" eaLnBrk="0" fontAlgn="base" hangingPunct="0">
              <a:spcBef>
                <a:spcPct val="0"/>
              </a:spcBef>
              <a:spcAft>
                <a:spcPct val="0"/>
              </a:spcAft>
              <a:defRPr sz="2300">
                <a:solidFill>
                  <a:schemeClr val="tx1"/>
                </a:solidFill>
                <a:latin typeface="Tempus Sans ITC" panose="04020404030D07020202" pitchFamily="82" charset="0"/>
              </a:defRPr>
            </a:lvl7pPr>
            <a:lvl8pPr marL="3429000" indent="-228600" defTabSz="1019175" eaLnBrk="0" fontAlgn="base" hangingPunct="0">
              <a:spcBef>
                <a:spcPct val="0"/>
              </a:spcBef>
              <a:spcAft>
                <a:spcPct val="0"/>
              </a:spcAft>
              <a:defRPr sz="2300">
                <a:solidFill>
                  <a:schemeClr val="tx1"/>
                </a:solidFill>
                <a:latin typeface="Tempus Sans ITC" panose="04020404030D07020202" pitchFamily="82" charset="0"/>
              </a:defRPr>
            </a:lvl8pPr>
            <a:lvl9pPr marL="3886200" indent="-228600" defTabSz="1019175" eaLnBrk="0" fontAlgn="base" hangingPunct="0">
              <a:spcBef>
                <a:spcPct val="0"/>
              </a:spcBef>
              <a:spcAft>
                <a:spcPct val="0"/>
              </a:spcAft>
              <a:defRPr sz="2300">
                <a:solidFill>
                  <a:schemeClr val="tx1"/>
                </a:solidFill>
                <a:latin typeface="Tempus Sans ITC" panose="04020404030D07020202" pitchFamily="82" charset="0"/>
              </a:defRPr>
            </a:lvl9pPr>
          </a:lstStyle>
          <a:p>
            <a:pPr algn="ctr" eaLnBrk="1" hangingPunct="1"/>
            <a:r>
              <a:rPr lang="en-US" altLang="en-US" sz="2000" b="1" dirty="0" smtClean="0">
                <a:solidFill>
                  <a:srgbClr val="000000"/>
                </a:solidFill>
              </a:rPr>
              <a:t>Mallows Bay</a:t>
            </a:r>
            <a:r>
              <a:rPr lang="en-US" altLang="en-US" sz="1600" b="1" dirty="0" smtClean="0">
                <a:solidFill>
                  <a:srgbClr val="000000"/>
                </a:solidFill>
              </a:rPr>
              <a:t>-</a:t>
            </a:r>
            <a:r>
              <a:rPr lang="en-US" altLang="en-US" sz="2000" b="1" dirty="0" smtClean="0">
                <a:solidFill>
                  <a:srgbClr val="000000"/>
                </a:solidFill>
              </a:rPr>
              <a:t>Potomac River</a:t>
            </a:r>
          </a:p>
          <a:p>
            <a:pPr algn="ctr" eaLnBrk="1" hangingPunct="1"/>
            <a:endParaRPr lang="en-US" altLang="en-US" sz="1200" dirty="0" smtClean="0"/>
          </a:p>
          <a:p>
            <a:pPr algn="ctr" eaLnBrk="1" hangingPunct="1"/>
            <a:r>
              <a:rPr lang="en-US" altLang="en-US" sz="2000" b="1" dirty="0" smtClean="0">
                <a:solidFill>
                  <a:srgbClr val="000000"/>
                </a:solidFill>
              </a:rPr>
              <a:t>National Marine Sanctuary</a:t>
            </a:r>
          </a:p>
          <a:p>
            <a:pPr algn="ctr" eaLnBrk="1" hangingPunct="1"/>
            <a:endParaRPr lang="en-US" altLang="en-US" sz="2000" b="1" dirty="0" smtClean="0">
              <a:solidFill>
                <a:srgbClr val="000000"/>
              </a:solidFill>
            </a:endParaRPr>
          </a:p>
          <a:p>
            <a:pPr algn="ctr" eaLnBrk="1" hangingPunct="1"/>
            <a:r>
              <a:rPr lang="en-US" altLang="en-US" sz="1800" b="1" dirty="0" smtClean="0">
                <a:solidFill>
                  <a:srgbClr val="000000"/>
                </a:solidFill>
              </a:rPr>
              <a:t>The benefits of inclusive boundaries</a:t>
            </a:r>
            <a:endParaRPr lang="en-US" altLang="en-US" sz="1800" b="1" dirty="0">
              <a:solidFill>
                <a:srgbClr val="000000"/>
              </a:solidFill>
            </a:endParaRP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5570" y="7317371"/>
            <a:ext cx="3261255" cy="342525"/>
          </a:xfrm>
          <a:prstGeom prst="rect">
            <a:avLst/>
          </a:prstGeom>
        </p:spPr>
      </p:pic>
      <p:sp>
        <p:nvSpPr>
          <p:cNvPr id="69" name="Line 6"/>
          <p:cNvSpPr>
            <a:spLocks noChangeShapeType="1"/>
          </p:cNvSpPr>
          <p:nvPr/>
        </p:nvSpPr>
        <p:spPr bwMode="auto">
          <a:xfrm>
            <a:off x="353961" y="292946"/>
            <a:ext cx="2605549" cy="0"/>
          </a:xfrm>
          <a:prstGeom prst="line">
            <a:avLst/>
          </a:prstGeom>
          <a:noFill/>
          <a:ln w="19050" algn="ctr">
            <a:solidFill>
              <a:schemeClr val="accent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70" name="Line 6"/>
          <p:cNvSpPr>
            <a:spLocks noChangeShapeType="1"/>
          </p:cNvSpPr>
          <p:nvPr/>
        </p:nvSpPr>
        <p:spPr bwMode="auto">
          <a:xfrm>
            <a:off x="7213605" y="1586778"/>
            <a:ext cx="2032200" cy="0"/>
          </a:xfrm>
          <a:prstGeom prst="line">
            <a:avLst/>
          </a:prstGeom>
          <a:noFill/>
          <a:ln w="12700" algn="ctr">
            <a:solidFill>
              <a:schemeClr val="accent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grpSp>
        <p:nvGrpSpPr>
          <p:cNvPr id="78" name="Group 77"/>
          <p:cNvGrpSpPr/>
          <p:nvPr/>
        </p:nvGrpSpPr>
        <p:grpSpPr>
          <a:xfrm>
            <a:off x="6959646" y="4604727"/>
            <a:ext cx="1544779" cy="1249801"/>
            <a:chOff x="6987343" y="4844928"/>
            <a:chExt cx="1544779" cy="1249801"/>
          </a:xfrm>
        </p:grpSpPr>
        <p:pic>
          <p:nvPicPr>
            <p:cNvPr id="67" name="Picture 6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0929" y="4844928"/>
              <a:ext cx="1511193" cy="1205433"/>
            </a:xfrm>
            <a:prstGeom prst="rect">
              <a:avLst/>
            </a:prstGeom>
          </p:spPr>
        </p:pic>
        <p:sp>
          <p:nvSpPr>
            <p:cNvPr id="72" name="TextBox 71"/>
            <p:cNvSpPr txBox="1"/>
            <p:nvPr/>
          </p:nvSpPr>
          <p:spPr>
            <a:xfrm>
              <a:off x="6987343" y="5663842"/>
              <a:ext cx="1294190" cy="430887"/>
            </a:xfrm>
            <a:prstGeom prst="rect">
              <a:avLst/>
            </a:prstGeom>
            <a:noFill/>
          </p:spPr>
          <p:txBody>
            <a:bodyPr wrap="square" rtlCol="0">
              <a:spAutoFit/>
            </a:bodyPr>
            <a:lstStyle/>
            <a:p>
              <a:r>
                <a:rPr lang="en-US" sz="1100" b="1" i="1" dirty="0" smtClean="0">
                  <a:solidFill>
                    <a:schemeClr val="bg1"/>
                  </a:solidFill>
                  <a:latin typeface="Bradley Hand ITC" panose="03070402050302030203" pitchFamily="66" charset="0"/>
                </a:rPr>
                <a:t>Mattawoman Creek</a:t>
              </a:r>
              <a:endParaRPr lang="en-US" sz="1100" b="1" i="1" dirty="0">
                <a:solidFill>
                  <a:schemeClr val="bg1"/>
                </a:solidFill>
                <a:latin typeface="Bradley Hand ITC" panose="03070402050302030203" pitchFamily="66" charset="0"/>
              </a:endParaRPr>
            </a:p>
          </p:txBody>
        </p:sp>
      </p:grpSp>
      <p:sp>
        <p:nvSpPr>
          <p:cNvPr id="74" name="TextBox 73"/>
          <p:cNvSpPr txBox="1"/>
          <p:nvPr/>
        </p:nvSpPr>
        <p:spPr>
          <a:xfrm>
            <a:off x="3997888" y="7431465"/>
            <a:ext cx="1867819"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Photos: Paula Schiller, Jim Long</a:t>
            </a:r>
            <a:endParaRPr lang="en-US" sz="1000" dirty="0">
              <a:latin typeface="Times New Roman" panose="02020603050405020304" pitchFamily="18" charset="0"/>
              <a:cs typeface="Times New Roman" panose="02020603050405020304" pitchFamily="18" charset="0"/>
            </a:endParaRPr>
          </a:p>
        </p:txBody>
      </p:sp>
      <p:grpSp>
        <p:nvGrpSpPr>
          <p:cNvPr id="82" name="Group 81"/>
          <p:cNvGrpSpPr/>
          <p:nvPr/>
        </p:nvGrpSpPr>
        <p:grpSpPr>
          <a:xfrm>
            <a:off x="6883219" y="135206"/>
            <a:ext cx="3058995" cy="364970"/>
            <a:chOff x="6859470" y="7358187"/>
            <a:chExt cx="3058995" cy="364970"/>
          </a:xfrm>
        </p:grpSpPr>
        <p:grpSp>
          <p:nvGrpSpPr>
            <p:cNvPr id="47" name="Group 46"/>
            <p:cNvGrpSpPr/>
            <p:nvPr/>
          </p:nvGrpSpPr>
          <p:grpSpPr>
            <a:xfrm>
              <a:off x="6859470" y="7358187"/>
              <a:ext cx="3058995" cy="364970"/>
              <a:chOff x="1588707" y="2566619"/>
              <a:chExt cx="6460781" cy="770839"/>
            </a:xfrm>
          </p:grpSpPr>
          <p:pic>
            <p:nvPicPr>
              <p:cNvPr id="48" name="Picture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8707" y="2584096"/>
                <a:ext cx="538922" cy="753362"/>
              </a:xfrm>
              <a:prstGeom prst="rect">
                <a:avLst/>
              </a:prstGeom>
            </p:spPr>
          </p:pic>
          <p:pic>
            <p:nvPicPr>
              <p:cNvPr id="49" name="Picture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34687" y="2566619"/>
                <a:ext cx="538922" cy="753362"/>
              </a:xfrm>
              <a:prstGeom prst="rect">
                <a:avLst/>
              </a:prstGeom>
            </p:spPr>
          </p:pic>
          <p:pic>
            <p:nvPicPr>
              <p:cNvPr id="50" name="Picture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80667" y="2566619"/>
                <a:ext cx="538922" cy="753362"/>
              </a:xfrm>
              <a:prstGeom prst="rect">
                <a:avLst/>
              </a:prstGeom>
            </p:spPr>
          </p:pic>
          <p:pic>
            <p:nvPicPr>
              <p:cNvPr id="51" name="Picture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26647" y="2566619"/>
                <a:ext cx="538922" cy="753362"/>
              </a:xfrm>
              <a:prstGeom prst="rect">
                <a:avLst/>
              </a:prstGeom>
            </p:spPr>
          </p:pic>
          <p:pic>
            <p:nvPicPr>
              <p:cNvPr id="52" name="Picture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72627" y="2566619"/>
                <a:ext cx="538922" cy="753362"/>
              </a:xfrm>
              <a:prstGeom prst="rect">
                <a:avLst/>
              </a:prstGeom>
            </p:spPr>
          </p:pic>
          <p:pic>
            <p:nvPicPr>
              <p:cNvPr id="53" name="Picture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18607" y="2566619"/>
                <a:ext cx="538922" cy="753362"/>
              </a:xfrm>
              <a:prstGeom prst="rect">
                <a:avLst/>
              </a:prstGeom>
            </p:spPr>
          </p:pic>
          <p:pic>
            <p:nvPicPr>
              <p:cNvPr id="54" name="Picture 5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64587" y="2566619"/>
                <a:ext cx="538922" cy="753362"/>
              </a:xfrm>
              <a:prstGeom prst="rect">
                <a:avLst/>
              </a:prstGeom>
            </p:spPr>
          </p:pic>
          <p:pic>
            <p:nvPicPr>
              <p:cNvPr id="55" name="Picture 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10566" y="2566619"/>
                <a:ext cx="538922" cy="753362"/>
              </a:xfrm>
              <a:prstGeom prst="rect">
                <a:avLst/>
              </a:prstGeom>
            </p:spPr>
          </p:pic>
        </p:grpSp>
        <p:sp>
          <p:nvSpPr>
            <p:cNvPr id="81" name="Rectangle 80"/>
            <p:cNvSpPr/>
            <p:nvPr/>
          </p:nvSpPr>
          <p:spPr>
            <a:xfrm>
              <a:off x="6859470" y="7639665"/>
              <a:ext cx="2975983" cy="75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8612219" y="4762496"/>
            <a:ext cx="1533632" cy="1594413"/>
            <a:chOff x="8612219" y="4948388"/>
            <a:chExt cx="1533632" cy="1594413"/>
          </a:xfrm>
        </p:grpSpPr>
        <p:pic>
          <p:nvPicPr>
            <p:cNvPr id="68" name="Picture 67"/>
            <p:cNvPicPr>
              <a:picLocks noChangeAspect="1"/>
            </p:cNvPicPr>
            <p:nvPr/>
          </p:nvPicPr>
          <p:blipFill rotWithShape="1">
            <a:blip r:embed="rId8" cstate="print">
              <a:extLst>
                <a:ext uri="{28A0092B-C50C-407E-A947-70E740481C1C}">
                  <a14:useLocalDpi xmlns:a14="http://schemas.microsoft.com/office/drawing/2010/main" val="0"/>
                </a:ext>
              </a:extLst>
            </a:blip>
            <a:srcRect b="-87"/>
            <a:stretch/>
          </p:blipFill>
          <p:spPr>
            <a:xfrm>
              <a:off x="8669509" y="4948388"/>
              <a:ext cx="1205603" cy="1534964"/>
            </a:xfrm>
            <a:prstGeom prst="rect">
              <a:avLst/>
            </a:prstGeom>
            <a:ln>
              <a:solidFill>
                <a:schemeClr val="bg1">
                  <a:lumMod val="50000"/>
                </a:schemeClr>
              </a:solidFill>
            </a:ln>
          </p:spPr>
        </p:pic>
        <p:sp>
          <p:nvSpPr>
            <p:cNvPr id="73" name="TextBox 72"/>
            <p:cNvSpPr txBox="1"/>
            <p:nvPr/>
          </p:nvSpPr>
          <p:spPr>
            <a:xfrm>
              <a:off x="8612219" y="6281191"/>
              <a:ext cx="1533632" cy="261610"/>
            </a:xfrm>
            <a:prstGeom prst="rect">
              <a:avLst/>
            </a:prstGeom>
            <a:noFill/>
          </p:spPr>
          <p:txBody>
            <a:bodyPr wrap="square" rtlCol="0">
              <a:spAutoFit/>
            </a:bodyPr>
            <a:lstStyle/>
            <a:p>
              <a:r>
                <a:rPr lang="en-US" sz="1100" b="1" i="1" dirty="0" smtClean="0">
                  <a:solidFill>
                    <a:schemeClr val="bg1"/>
                  </a:solidFill>
                  <a:latin typeface="Bradley Hand ITC" panose="03070402050302030203" pitchFamily="66" charset="0"/>
                </a:rPr>
                <a:t>Port Tobacco R</a:t>
              </a:r>
              <a:endParaRPr lang="en-US" sz="1100" b="1" i="1" dirty="0">
                <a:solidFill>
                  <a:schemeClr val="bg1"/>
                </a:solidFill>
                <a:latin typeface="Bradley Hand ITC" panose="03070402050302030203" pitchFamily="66" charset="0"/>
              </a:endParaRPr>
            </a:p>
          </p:txBody>
        </p:sp>
      </p:grpSp>
      <p:sp>
        <p:nvSpPr>
          <p:cNvPr id="95" name="Rectangle 94"/>
          <p:cNvSpPr/>
          <p:nvPr/>
        </p:nvSpPr>
        <p:spPr>
          <a:xfrm>
            <a:off x="9941907" y="1494503"/>
            <a:ext cx="106661" cy="984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 Box 119"/>
          <p:cNvSpPr txBox="1">
            <a:spLocks noChangeArrowheads="1"/>
          </p:cNvSpPr>
          <p:nvPr/>
        </p:nvSpPr>
        <p:spPr bwMode="auto">
          <a:xfrm>
            <a:off x="129747" y="387802"/>
            <a:ext cx="3033549" cy="5707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defTabSz="1019175">
              <a:defRPr sz="2300">
                <a:solidFill>
                  <a:schemeClr val="tx1"/>
                </a:solidFill>
                <a:latin typeface="Tempus Sans ITC" panose="04020404030D07020202" pitchFamily="82" charset="0"/>
              </a:defRPr>
            </a:lvl1pPr>
            <a:lvl2pPr marL="742950" indent="-285750" defTabSz="1019175">
              <a:defRPr sz="2300">
                <a:solidFill>
                  <a:schemeClr val="tx1"/>
                </a:solidFill>
                <a:latin typeface="Tempus Sans ITC" panose="04020404030D07020202" pitchFamily="82" charset="0"/>
              </a:defRPr>
            </a:lvl2pPr>
            <a:lvl3pPr marL="1143000" indent="-228600" defTabSz="1019175">
              <a:defRPr sz="2300">
                <a:solidFill>
                  <a:schemeClr val="tx1"/>
                </a:solidFill>
                <a:latin typeface="Tempus Sans ITC" panose="04020404030D07020202" pitchFamily="82" charset="0"/>
              </a:defRPr>
            </a:lvl3pPr>
            <a:lvl4pPr marL="1600200" indent="-228600" defTabSz="1019175">
              <a:defRPr sz="2300">
                <a:solidFill>
                  <a:schemeClr val="tx1"/>
                </a:solidFill>
                <a:latin typeface="Tempus Sans ITC" panose="04020404030D07020202" pitchFamily="82" charset="0"/>
              </a:defRPr>
            </a:lvl4pPr>
            <a:lvl5pPr marL="2057400" indent="-228600" defTabSz="1019175">
              <a:defRPr sz="2300">
                <a:solidFill>
                  <a:schemeClr val="tx1"/>
                </a:solidFill>
                <a:latin typeface="Tempus Sans ITC" panose="04020404030D07020202" pitchFamily="82" charset="0"/>
              </a:defRPr>
            </a:lvl5pPr>
            <a:lvl6pPr marL="2514600" indent="-228600" defTabSz="1019175" eaLnBrk="0" fontAlgn="base" hangingPunct="0">
              <a:spcBef>
                <a:spcPct val="0"/>
              </a:spcBef>
              <a:spcAft>
                <a:spcPct val="0"/>
              </a:spcAft>
              <a:defRPr sz="2300">
                <a:solidFill>
                  <a:schemeClr val="tx1"/>
                </a:solidFill>
                <a:latin typeface="Tempus Sans ITC" panose="04020404030D07020202" pitchFamily="82" charset="0"/>
              </a:defRPr>
            </a:lvl6pPr>
            <a:lvl7pPr marL="2971800" indent="-228600" defTabSz="1019175" eaLnBrk="0" fontAlgn="base" hangingPunct="0">
              <a:spcBef>
                <a:spcPct val="0"/>
              </a:spcBef>
              <a:spcAft>
                <a:spcPct val="0"/>
              </a:spcAft>
              <a:defRPr sz="2300">
                <a:solidFill>
                  <a:schemeClr val="tx1"/>
                </a:solidFill>
                <a:latin typeface="Tempus Sans ITC" panose="04020404030D07020202" pitchFamily="82" charset="0"/>
              </a:defRPr>
            </a:lvl7pPr>
            <a:lvl8pPr marL="3429000" indent="-228600" defTabSz="1019175" eaLnBrk="0" fontAlgn="base" hangingPunct="0">
              <a:spcBef>
                <a:spcPct val="0"/>
              </a:spcBef>
              <a:spcAft>
                <a:spcPct val="0"/>
              </a:spcAft>
              <a:defRPr sz="2300">
                <a:solidFill>
                  <a:schemeClr val="tx1"/>
                </a:solidFill>
                <a:latin typeface="Tempus Sans ITC" panose="04020404030D07020202" pitchFamily="82" charset="0"/>
              </a:defRPr>
            </a:lvl8pPr>
            <a:lvl9pPr marL="3886200" indent="-228600" defTabSz="1019175" eaLnBrk="0" fontAlgn="base" hangingPunct="0">
              <a:spcBef>
                <a:spcPct val="0"/>
              </a:spcBef>
              <a:spcAft>
                <a:spcPct val="0"/>
              </a:spcAft>
              <a:defRPr sz="2300">
                <a:solidFill>
                  <a:schemeClr val="tx1"/>
                </a:solidFill>
                <a:latin typeface="Tempus Sans ITC" panose="04020404030D07020202" pitchFamily="82" charset="0"/>
              </a:defRPr>
            </a:lvl9pPr>
          </a:lstStyle>
          <a:p>
            <a:pPr algn="ctr" eaLnBrk="1" hangingPunct="1"/>
            <a:r>
              <a:rPr lang="en-US" altLang="en-US" sz="1400" b="1" dirty="0" smtClean="0">
                <a:solidFill>
                  <a:srgbClr val="000000"/>
                </a:solidFill>
              </a:rPr>
              <a:t>Mallows Bay-Potomac River </a:t>
            </a:r>
          </a:p>
          <a:p>
            <a:pPr algn="ctr" eaLnBrk="1" hangingPunct="1"/>
            <a:r>
              <a:rPr lang="en-US" altLang="en-US" sz="1400" b="1" dirty="0" smtClean="0">
                <a:solidFill>
                  <a:srgbClr val="000000"/>
                </a:solidFill>
              </a:rPr>
              <a:t>National Marine Sanctuary</a:t>
            </a:r>
            <a:endParaRPr lang="en-US" altLang="en-US" sz="1200" dirty="0">
              <a:solidFill>
                <a:srgbClr val="000000"/>
              </a:solidFill>
            </a:endParaRPr>
          </a:p>
          <a:p>
            <a:pPr algn="just" eaLnBrk="1" hangingPunct="1"/>
            <a:endParaRPr lang="en-US" altLang="en-US" sz="600" i="1" dirty="0">
              <a:solidFill>
                <a:srgbClr val="000000"/>
              </a:solidFill>
            </a:endParaRPr>
          </a:p>
          <a:p>
            <a:pPr algn="just"/>
            <a:r>
              <a:rPr lang="en-US" altLang="en-US" sz="1200" dirty="0" smtClean="0">
                <a:solidFill>
                  <a:srgbClr val="000000"/>
                </a:solidFill>
              </a:rPr>
              <a:t>The system of National Marine Sanctuaries presently comprises 14 systems ranging in size from one to thousands of square miles. The sanctuaries are administered by the National Oceanic and Atmospheric Administration (NOAA) in partnership with local, state, and nonprofit agencies.  </a:t>
            </a:r>
          </a:p>
          <a:p>
            <a:pPr algn="just" eaLnBrk="1" hangingPunct="1"/>
            <a:endParaRPr lang="en-US" altLang="en-US" sz="800" dirty="0" smtClean="0">
              <a:solidFill>
                <a:srgbClr val="000000"/>
              </a:solidFill>
            </a:endParaRPr>
          </a:p>
          <a:p>
            <a:pPr algn="just"/>
            <a:r>
              <a:rPr lang="en-US" altLang="en-US" sz="1200" dirty="0" smtClean="0">
                <a:solidFill>
                  <a:srgbClr val="000000"/>
                </a:solidFill>
              </a:rPr>
              <a:t>Hard work by a dedicated team successfully nominated the Mallows </a:t>
            </a:r>
            <a:r>
              <a:rPr lang="en-US" altLang="en-US" sz="1200" dirty="0">
                <a:solidFill>
                  <a:srgbClr val="000000"/>
                </a:solidFill>
              </a:rPr>
              <a:t>Bay-Potomac River </a:t>
            </a:r>
            <a:r>
              <a:rPr lang="en-US" altLang="en-US" sz="1200" dirty="0" smtClean="0">
                <a:solidFill>
                  <a:srgbClr val="000000"/>
                </a:solidFill>
              </a:rPr>
              <a:t>sanctuary, focused around the largest ship-wreck fleet in the western hemisphere. Mallows-Potomac will be the 1</a:t>
            </a:r>
            <a:r>
              <a:rPr lang="en-US" altLang="en-US" sz="1200" baseline="30000" dirty="0" smtClean="0">
                <a:solidFill>
                  <a:srgbClr val="000000"/>
                </a:solidFill>
              </a:rPr>
              <a:t>st</a:t>
            </a:r>
            <a:r>
              <a:rPr lang="en-US" altLang="en-US" sz="1200" dirty="0" smtClean="0">
                <a:solidFill>
                  <a:srgbClr val="000000"/>
                </a:solidFill>
              </a:rPr>
              <a:t> sanctuary in 20 years, the 1</a:t>
            </a:r>
            <a:r>
              <a:rPr lang="en-US" altLang="en-US" sz="1200" baseline="30000" dirty="0" smtClean="0">
                <a:solidFill>
                  <a:srgbClr val="000000"/>
                </a:solidFill>
              </a:rPr>
              <a:t>st</a:t>
            </a:r>
            <a:r>
              <a:rPr lang="en-US" altLang="en-US" sz="1200" dirty="0" smtClean="0">
                <a:solidFill>
                  <a:srgbClr val="000000"/>
                </a:solidFill>
              </a:rPr>
              <a:t> in the Chesapeake Bay, and the 1</a:t>
            </a:r>
            <a:r>
              <a:rPr lang="en-US" altLang="en-US" sz="1200" baseline="30000" dirty="0" smtClean="0">
                <a:solidFill>
                  <a:srgbClr val="000000"/>
                </a:solidFill>
              </a:rPr>
              <a:t>st</a:t>
            </a:r>
            <a:r>
              <a:rPr lang="en-US" altLang="en-US" sz="1200" dirty="0" smtClean="0">
                <a:solidFill>
                  <a:srgbClr val="000000"/>
                </a:solidFill>
              </a:rPr>
              <a:t> in a tidal river. </a:t>
            </a:r>
          </a:p>
          <a:p>
            <a:pPr algn="just"/>
            <a:endParaRPr lang="en-US" altLang="en-US" sz="1200" dirty="0">
              <a:solidFill>
                <a:srgbClr val="000000"/>
              </a:solidFill>
            </a:endParaRPr>
          </a:p>
          <a:p>
            <a:pPr algn="just"/>
            <a:r>
              <a:rPr lang="en-US" altLang="en-US" sz="1200" dirty="0" smtClean="0">
                <a:solidFill>
                  <a:srgbClr val="000000"/>
                </a:solidFill>
              </a:rPr>
              <a:t>The nomination has gone through a scoping stage, when the public commented on the proposal. The next step is hearings and public comment on a draft Environmental Impact Statement.  </a:t>
            </a:r>
            <a:endParaRPr lang="en-US" altLang="en-US" sz="1200" dirty="0">
              <a:solidFill>
                <a:srgbClr val="000000"/>
              </a:solidFill>
            </a:endParaRPr>
          </a:p>
          <a:p>
            <a:pPr algn="just" eaLnBrk="1" hangingPunct="1"/>
            <a:endParaRPr lang="en-US" altLang="en-US" sz="800" dirty="0" smtClean="0">
              <a:solidFill>
                <a:srgbClr val="000000"/>
              </a:solidFill>
            </a:endParaRPr>
          </a:p>
          <a:p>
            <a:pPr algn="just" eaLnBrk="1" hangingPunct="1"/>
            <a:r>
              <a:rPr lang="en-US" altLang="en-US" sz="1200" dirty="0" smtClean="0">
                <a:solidFill>
                  <a:srgbClr val="000000"/>
                </a:solidFill>
              </a:rPr>
              <a:t>Note: the nomination </a:t>
            </a:r>
            <a:r>
              <a:rPr lang="en-US" altLang="en-US" sz="1200" i="1" dirty="0" smtClean="0">
                <a:solidFill>
                  <a:srgbClr val="000000"/>
                </a:solidFill>
              </a:rPr>
              <a:t>endorses</a:t>
            </a:r>
            <a:r>
              <a:rPr lang="en-US" altLang="en-US" sz="1200" dirty="0" smtClean="0">
                <a:solidFill>
                  <a:srgbClr val="000000"/>
                </a:solidFill>
              </a:rPr>
              <a:t> </a:t>
            </a:r>
            <a:r>
              <a:rPr lang="en-US" altLang="en-US" sz="1200" i="1" dirty="0" smtClean="0">
                <a:solidFill>
                  <a:srgbClr val="000000"/>
                </a:solidFill>
              </a:rPr>
              <a:t>fishing</a:t>
            </a:r>
            <a:r>
              <a:rPr lang="en-US" altLang="en-US" sz="1200" dirty="0" smtClean="0">
                <a:solidFill>
                  <a:srgbClr val="000000"/>
                </a:solidFill>
              </a:rPr>
              <a:t>. </a:t>
            </a:r>
          </a:p>
          <a:p>
            <a:pPr algn="just" eaLnBrk="1" hangingPunct="1"/>
            <a:endParaRPr lang="en-US" altLang="en-US" sz="1200" dirty="0" smtClean="0">
              <a:solidFill>
                <a:srgbClr val="000000"/>
              </a:solidFill>
            </a:endParaRPr>
          </a:p>
          <a:p>
            <a:pPr algn="ctr" eaLnBrk="1" hangingPunct="1"/>
            <a:r>
              <a:rPr lang="en-US" altLang="en-US" sz="1400" b="1" dirty="0" smtClean="0">
                <a:solidFill>
                  <a:srgbClr val="000000"/>
                </a:solidFill>
              </a:rPr>
              <a:t>More inclusive boundaries</a:t>
            </a:r>
          </a:p>
          <a:p>
            <a:pPr algn="ctr" eaLnBrk="1" hangingPunct="1"/>
            <a:endParaRPr lang="en-US" altLang="en-US" sz="800" b="1" dirty="0" smtClean="0">
              <a:solidFill>
                <a:srgbClr val="000000"/>
              </a:solidFill>
            </a:endParaRPr>
          </a:p>
          <a:p>
            <a:pPr algn="just" eaLnBrk="1" hangingPunct="1"/>
            <a:r>
              <a:rPr lang="en-US" altLang="en-US" sz="1200" dirty="0" smtClean="0">
                <a:solidFill>
                  <a:srgbClr val="000000"/>
                </a:solidFill>
              </a:rPr>
              <a:t>During scoping, a number of groups and individuals expressed a desire for expanded boundaries to enhance the goals of promoting fishing, recreation, education, research, and tourism.  The public will have a chance to comment again once the draft Environmental Impact Statement is released. </a:t>
            </a:r>
          </a:p>
        </p:txBody>
      </p:sp>
      <p:sp>
        <p:nvSpPr>
          <p:cNvPr id="106" name="TextBox 105"/>
          <p:cNvSpPr txBox="1"/>
          <p:nvPr/>
        </p:nvSpPr>
        <p:spPr>
          <a:xfrm>
            <a:off x="3502336" y="670426"/>
            <a:ext cx="3034146" cy="3770263"/>
          </a:xfrm>
          <a:prstGeom prst="rect">
            <a:avLst/>
          </a:prstGeom>
          <a:solidFill>
            <a:schemeClr val="bg1">
              <a:lumMod val="95000"/>
            </a:schemeClr>
          </a:solidFill>
          <a:ln>
            <a:solidFill>
              <a:schemeClr val="accent1">
                <a:lumMod val="75000"/>
              </a:schemeClr>
            </a:solidFill>
          </a:ln>
        </p:spPr>
        <p:txBody>
          <a:bodyPr wrap="square" bIns="0" rtlCol="0">
            <a:spAutoFit/>
          </a:bodyPr>
          <a:lstStyle/>
          <a:p>
            <a:pPr lvl="0"/>
            <a:r>
              <a:rPr lang="en-US" sz="1100" dirty="0" smtClean="0">
                <a:solidFill>
                  <a:prstClr val="black"/>
                </a:solidFill>
              </a:rPr>
              <a:t>“National </a:t>
            </a:r>
            <a:r>
              <a:rPr lang="en-US" sz="1100" dirty="0">
                <a:solidFill>
                  <a:prstClr val="black"/>
                </a:solidFill>
              </a:rPr>
              <a:t>marine sanctuaries are where monitoring and research take place to enhance our understanding of natural and historical resources and how they are </a:t>
            </a:r>
            <a:r>
              <a:rPr lang="en-US" sz="1100" dirty="0" smtClean="0">
                <a:solidFill>
                  <a:prstClr val="black"/>
                </a:solidFill>
              </a:rPr>
              <a:t>changing… </a:t>
            </a:r>
            <a:r>
              <a:rPr lang="en-US" sz="1100" dirty="0">
                <a:solidFill>
                  <a:prstClr val="black"/>
                </a:solidFill>
              </a:rPr>
              <a:t>In that sense they are what we call "sentinel sites" and are focal points for both the scientific and resource management communities</a:t>
            </a:r>
            <a:r>
              <a:rPr lang="en-US" sz="1100" dirty="0" smtClean="0">
                <a:solidFill>
                  <a:prstClr val="black"/>
                </a:solidFill>
              </a:rPr>
              <a:t>.”*</a:t>
            </a:r>
          </a:p>
          <a:p>
            <a:pPr lvl="0"/>
            <a:endParaRPr lang="en-US" sz="800" dirty="0">
              <a:solidFill>
                <a:prstClr val="black"/>
              </a:solidFill>
            </a:endParaRPr>
          </a:p>
          <a:p>
            <a:r>
              <a:rPr lang="en-US" sz="1100" dirty="0" smtClean="0">
                <a:solidFill>
                  <a:prstClr val="black"/>
                </a:solidFill>
              </a:rPr>
              <a:t>Extended boundaries will greatly enhance the sanctuary’s value as a sentinel. It will contain the transition from brackish water to tidal freshwater, a rich ecosystem where, e.g., striped bass produce the 2</a:t>
            </a:r>
            <a:r>
              <a:rPr lang="en-US" sz="1100" baseline="30000" dirty="0" smtClean="0">
                <a:solidFill>
                  <a:prstClr val="black"/>
                </a:solidFill>
              </a:rPr>
              <a:t>nd</a:t>
            </a:r>
            <a:r>
              <a:rPr lang="en-US" sz="1100" dirty="0" smtClean="0">
                <a:solidFill>
                  <a:prstClr val="black"/>
                </a:solidFill>
              </a:rPr>
              <a:t> highest number of eggs in the Chesapeake Bay</a:t>
            </a:r>
            <a:r>
              <a:rPr lang="en-US" sz="1100" dirty="0">
                <a:solidFill>
                  <a:prstClr val="black"/>
                </a:solidFill>
              </a:rPr>
              <a:t>. The sanctuary would be uniquely suited to monitor ecosystem response to shifts in brackish boundaries and marsh flooding expected with sea-level rise</a:t>
            </a:r>
            <a:r>
              <a:rPr lang="en-US" sz="1100" dirty="0" smtClean="0">
                <a:solidFill>
                  <a:prstClr val="black"/>
                </a:solidFill>
              </a:rPr>
              <a:t>.  Further, sub-watersheds range from </a:t>
            </a:r>
            <a:r>
              <a:rPr lang="en-US" sz="1100" dirty="0" err="1" smtClean="0">
                <a:solidFill>
                  <a:prstClr val="black"/>
                </a:solidFill>
              </a:rPr>
              <a:t>Nanjemoy’s</a:t>
            </a:r>
            <a:r>
              <a:rPr lang="en-US" sz="1100" dirty="0" smtClean="0">
                <a:solidFill>
                  <a:prstClr val="black"/>
                </a:solidFill>
              </a:rPr>
              <a:t> forested “reference” to Mattawoman’s, where warning signs of urbanization are seen as a faltering of its famous anadromous fish nursery. </a:t>
            </a:r>
            <a:endParaRPr lang="en-US" sz="1100" dirty="0">
              <a:solidFill>
                <a:prstClr val="black"/>
              </a:solidFill>
            </a:endParaRPr>
          </a:p>
          <a:p>
            <a:endParaRPr lang="en-US" sz="1400" dirty="0" smtClean="0">
              <a:solidFill>
                <a:prstClr val="black"/>
              </a:solidFill>
            </a:endParaRPr>
          </a:p>
        </p:txBody>
      </p:sp>
      <p:sp>
        <p:nvSpPr>
          <p:cNvPr id="107" name="TextBox 106"/>
          <p:cNvSpPr txBox="1"/>
          <p:nvPr/>
        </p:nvSpPr>
        <p:spPr>
          <a:xfrm>
            <a:off x="3799080" y="330380"/>
            <a:ext cx="2471459" cy="276999"/>
          </a:xfrm>
          <a:prstGeom prst="rect">
            <a:avLst/>
          </a:prstGeom>
          <a:solidFill>
            <a:srgbClr val="F2F2F2"/>
          </a:solidFill>
          <a:ln>
            <a:solidFill>
              <a:schemeClr val="accent1"/>
            </a:solidFill>
          </a:ln>
        </p:spPr>
        <p:txBody>
          <a:bodyPr wrap="square" rtlCol="0">
            <a:spAutoFit/>
          </a:bodyPr>
          <a:lstStyle/>
          <a:p>
            <a:r>
              <a:rPr lang="en-US" sz="1200" b="1" dirty="0" smtClean="0"/>
              <a:t>Sanctuaries are NOAA Sentinel Sites</a:t>
            </a:r>
            <a:endParaRPr lang="en-US" sz="1200" b="1" dirty="0"/>
          </a:p>
        </p:txBody>
      </p:sp>
      <p:sp>
        <p:nvSpPr>
          <p:cNvPr id="108" name="TextBox 107"/>
          <p:cNvSpPr txBox="1"/>
          <p:nvPr/>
        </p:nvSpPr>
        <p:spPr>
          <a:xfrm>
            <a:off x="3632246" y="7210753"/>
            <a:ext cx="2783454" cy="276999"/>
          </a:xfrm>
          <a:prstGeom prst="rect">
            <a:avLst/>
          </a:prstGeom>
          <a:noFill/>
        </p:spPr>
        <p:txBody>
          <a:bodyPr wrap="none" rtlCol="0">
            <a:spAutoFit/>
          </a:bodyPr>
          <a:lstStyle/>
          <a:p>
            <a:r>
              <a:rPr lang="en-US" sz="1200" b="1" dirty="0" smtClean="0"/>
              <a:t>www.mattawomanwatershedsociety.org</a:t>
            </a:r>
            <a:endParaRPr lang="en-US" sz="1200" b="1" dirty="0"/>
          </a:p>
        </p:txBody>
      </p:sp>
      <p:sp>
        <p:nvSpPr>
          <p:cNvPr id="56" name="Line 6"/>
          <p:cNvSpPr>
            <a:spLocks noChangeShapeType="1"/>
          </p:cNvSpPr>
          <p:nvPr/>
        </p:nvSpPr>
        <p:spPr bwMode="auto">
          <a:xfrm>
            <a:off x="259195" y="6986522"/>
            <a:ext cx="2605549" cy="0"/>
          </a:xfrm>
          <a:prstGeom prst="line">
            <a:avLst/>
          </a:prstGeom>
          <a:noFill/>
          <a:ln w="19050" algn="ctr">
            <a:solidFill>
              <a:schemeClr val="accent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2" name="TextBox 1"/>
          <p:cNvSpPr txBox="1"/>
          <p:nvPr/>
        </p:nvSpPr>
        <p:spPr>
          <a:xfrm>
            <a:off x="3632246" y="4220164"/>
            <a:ext cx="2720617" cy="215444"/>
          </a:xfrm>
          <a:prstGeom prst="rect">
            <a:avLst/>
          </a:prstGeom>
          <a:noFill/>
        </p:spPr>
        <p:txBody>
          <a:bodyPr wrap="none" rtlCol="0">
            <a:spAutoFit/>
          </a:bodyPr>
          <a:lstStyle/>
          <a:p>
            <a:pPr lvl="0"/>
            <a:r>
              <a:rPr lang="en-US" sz="800" dirty="0">
                <a:solidFill>
                  <a:prstClr val="black"/>
                </a:solidFill>
              </a:rPr>
              <a:t>* </a:t>
            </a:r>
            <a:r>
              <a:rPr lang="en-US" sz="800" u="sng" dirty="0"/>
              <a:t>http://</a:t>
            </a:r>
            <a:r>
              <a:rPr lang="en-US" sz="800" u="sng" dirty="0" smtClean="0"/>
              <a:t>sanctuaries.noaa.gov/science/sentinel-site-program</a:t>
            </a:r>
            <a:endParaRPr lang="en-US" sz="800" dirty="0">
              <a:solidFill>
                <a:prstClr val="black"/>
              </a:solidFill>
            </a:endParaRPr>
          </a:p>
        </p:txBody>
      </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6680" y="2457030"/>
            <a:ext cx="2938490" cy="1967156"/>
          </a:xfrm>
          <a:prstGeom prst="rect">
            <a:avLst/>
          </a:prstGeom>
          <a:ln>
            <a:solidFill>
              <a:schemeClr val="bg1">
                <a:lumMod val="50000"/>
              </a:schemeClr>
            </a:solidFill>
          </a:ln>
        </p:spPr>
      </p:pic>
      <p:sp>
        <p:nvSpPr>
          <p:cNvPr id="60" name="TextBox 59"/>
          <p:cNvSpPr txBox="1"/>
          <p:nvPr/>
        </p:nvSpPr>
        <p:spPr>
          <a:xfrm>
            <a:off x="6868304" y="6904756"/>
            <a:ext cx="1533632" cy="261610"/>
          </a:xfrm>
          <a:prstGeom prst="rect">
            <a:avLst/>
          </a:prstGeom>
          <a:noFill/>
        </p:spPr>
        <p:txBody>
          <a:bodyPr wrap="square" rtlCol="0">
            <a:spAutoFit/>
          </a:bodyPr>
          <a:lstStyle/>
          <a:p>
            <a:r>
              <a:rPr lang="en-US" sz="1100" b="1" i="1" dirty="0" smtClean="0">
                <a:solidFill>
                  <a:schemeClr val="bg1"/>
                </a:solidFill>
                <a:latin typeface="Bradley Hand ITC" panose="03070402050302030203" pitchFamily="66" charset="0"/>
              </a:rPr>
              <a:t>Nanjemoy Creek</a:t>
            </a:r>
            <a:endParaRPr lang="en-US" sz="1100" b="1" i="1" dirty="0">
              <a:solidFill>
                <a:schemeClr val="bg1"/>
              </a:solidFill>
              <a:latin typeface="Bradley Hand ITC" panose="03070402050302030203" pitchFamily="66" charset="0"/>
            </a:endParaRPr>
          </a:p>
        </p:txBody>
      </p:sp>
      <p:sp>
        <p:nvSpPr>
          <p:cNvPr id="61" name="TextBox 60"/>
          <p:cNvSpPr txBox="1"/>
          <p:nvPr/>
        </p:nvSpPr>
        <p:spPr>
          <a:xfrm>
            <a:off x="6835429" y="4213214"/>
            <a:ext cx="1533632" cy="261610"/>
          </a:xfrm>
          <a:prstGeom prst="rect">
            <a:avLst/>
          </a:prstGeom>
          <a:noFill/>
        </p:spPr>
        <p:txBody>
          <a:bodyPr wrap="square" rtlCol="0">
            <a:spAutoFit/>
          </a:bodyPr>
          <a:lstStyle/>
          <a:p>
            <a:r>
              <a:rPr lang="en-US" sz="1100" b="1" i="1" dirty="0" smtClean="0">
                <a:solidFill>
                  <a:schemeClr val="bg1"/>
                </a:solidFill>
                <a:latin typeface="Bradley Hand ITC" panose="03070402050302030203" pitchFamily="66" charset="0"/>
              </a:rPr>
              <a:t>Mallows  Bay</a:t>
            </a:r>
          </a:p>
        </p:txBody>
      </p:sp>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8696" y="7156169"/>
            <a:ext cx="625567" cy="529830"/>
          </a:xfrm>
          <a:prstGeom prst="rect">
            <a:avLst/>
          </a:prstGeom>
        </p:spPr>
      </p:pic>
      <p:pic>
        <p:nvPicPr>
          <p:cNvPr id="58" name="Picture 5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2311612" y="7166365"/>
            <a:ext cx="615275" cy="521113"/>
          </a:xfrm>
          <a:prstGeom prst="rect">
            <a:avLst/>
          </a:prstGeom>
        </p:spPr>
      </p:pic>
      <p:pic>
        <p:nvPicPr>
          <p:cNvPr id="6" name="Pictur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62591" y="7209038"/>
            <a:ext cx="953374" cy="513928"/>
          </a:xfrm>
          <a:prstGeom prst="rect">
            <a:avLst/>
          </a:prstGeom>
        </p:spPr>
      </p:pic>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50180" y="6785887"/>
            <a:ext cx="1354382" cy="381485"/>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40508" y="4475285"/>
            <a:ext cx="584219" cy="905540"/>
          </a:xfrm>
          <a:prstGeom prst="rect">
            <a:avLst/>
          </a:prstGeom>
        </p:spPr>
      </p:pic>
      <p:pic>
        <p:nvPicPr>
          <p:cNvPr id="15" name="Picture 1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346935" y="6246420"/>
            <a:ext cx="841068" cy="525846"/>
          </a:xfrm>
          <a:prstGeom prst="rect">
            <a:avLst/>
          </a:prstGeom>
        </p:spPr>
      </p:pic>
      <p:pic>
        <p:nvPicPr>
          <p:cNvPr id="16" name="Picture 1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95845" y="4482899"/>
            <a:ext cx="842658" cy="915480"/>
          </a:xfrm>
          <a:prstGeom prst="rect">
            <a:avLst/>
          </a:prstGeom>
        </p:spPr>
      </p:pic>
      <p:pic>
        <p:nvPicPr>
          <p:cNvPr id="17" name="Picture 16"/>
          <p:cNvPicPr>
            <a:picLocks noChangeAspect="1"/>
          </p:cNvPicPr>
          <p:nvPr/>
        </p:nvPicPr>
        <p:blipFill>
          <a:blip r:embed="rId17" cstate="print">
            <a:extLst>
              <a:ext uri="{BEBA8EAE-BF5A-486C-A8C5-ECC9F3942E4B}">
                <a14:imgProps xmlns:a14="http://schemas.microsoft.com/office/drawing/2010/main">
                  <a14:imgLayer r:embed="rId18">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402690" y="5924431"/>
            <a:ext cx="1640790" cy="250521"/>
          </a:xfrm>
          <a:prstGeom prst="rect">
            <a:avLst/>
          </a:prstGeom>
        </p:spPr>
      </p:pic>
      <p:pic>
        <p:nvPicPr>
          <p:cNvPr id="20" name="Picture 1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505229" y="4525085"/>
            <a:ext cx="551989" cy="666987"/>
          </a:xfrm>
          <a:prstGeom prst="rect">
            <a:avLst/>
          </a:prstGeom>
        </p:spPr>
      </p:pic>
      <p:pic>
        <p:nvPicPr>
          <p:cNvPr id="22" name="Picture 2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186894" y="6894231"/>
            <a:ext cx="1285865" cy="279676"/>
          </a:xfrm>
          <a:prstGeom prst="rect">
            <a:avLst/>
          </a:prstGeom>
        </p:spPr>
      </p:pic>
      <p:pic>
        <p:nvPicPr>
          <p:cNvPr id="14" name="Picture 1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795784" y="4500352"/>
            <a:ext cx="698997" cy="698997"/>
          </a:xfrm>
          <a:prstGeom prst="rect">
            <a:avLst/>
          </a:prstGeom>
        </p:spPr>
      </p:pic>
      <p:grpSp>
        <p:nvGrpSpPr>
          <p:cNvPr id="24" name="Group 23"/>
          <p:cNvGrpSpPr/>
          <p:nvPr/>
        </p:nvGrpSpPr>
        <p:grpSpPr>
          <a:xfrm>
            <a:off x="5496489" y="5286068"/>
            <a:ext cx="717660" cy="611487"/>
            <a:chOff x="5836898" y="5565361"/>
            <a:chExt cx="764397" cy="642302"/>
          </a:xfrm>
        </p:grpSpPr>
        <p:sp>
          <p:nvSpPr>
            <p:cNvPr id="23" name="Oval 22"/>
            <p:cNvSpPr/>
            <p:nvPr/>
          </p:nvSpPr>
          <p:spPr>
            <a:xfrm>
              <a:off x="5940571" y="5662010"/>
              <a:ext cx="582544" cy="5261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836898" y="5565361"/>
              <a:ext cx="764397" cy="642302"/>
            </a:xfrm>
            <a:prstGeom prst="rect">
              <a:avLst/>
            </a:prstGeom>
          </p:spPr>
        </p:pic>
      </p:grpSp>
      <p:pic>
        <p:nvPicPr>
          <p:cNvPr id="25" name="Picture 24"/>
          <p:cNvPicPr>
            <a:picLocks noChangeAspect="1"/>
          </p:cNvPicPr>
          <p:nvPr/>
        </p:nvPicPr>
        <p:blipFill rotWithShape="1">
          <a:blip r:embed="rId23" cstate="print">
            <a:extLst>
              <a:ext uri="{28A0092B-C50C-407E-A947-70E740481C1C}">
                <a14:useLocalDpi xmlns:a14="http://schemas.microsoft.com/office/drawing/2010/main" val="0"/>
              </a:ext>
            </a:extLst>
          </a:blip>
          <a:srcRect/>
          <a:stretch/>
        </p:blipFill>
        <p:spPr>
          <a:xfrm>
            <a:off x="4218037" y="5504236"/>
            <a:ext cx="922153" cy="442898"/>
          </a:xfrm>
          <a:prstGeom prst="rect">
            <a:avLst/>
          </a:prstGeom>
        </p:spPr>
      </p:pic>
      <p:grpSp>
        <p:nvGrpSpPr>
          <p:cNvPr id="27" name="Group 26"/>
          <p:cNvGrpSpPr/>
          <p:nvPr/>
        </p:nvGrpSpPr>
        <p:grpSpPr>
          <a:xfrm>
            <a:off x="5728593" y="6503754"/>
            <a:ext cx="1075833" cy="354489"/>
            <a:chOff x="3532556" y="6531025"/>
            <a:chExt cx="1075833" cy="354489"/>
          </a:xfrm>
        </p:grpSpPr>
        <p:sp>
          <p:nvSpPr>
            <p:cNvPr id="26" name="TextBox 25"/>
            <p:cNvSpPr txBox="1"/>
            <p:nvPr/>
          </p:nvSpPr>
          <p:spPr>
            <a:xfrm>
              <a:off x="3543196" y="6531025"/>
              <a:ext cx="1065193" cy="200055"/>
            </a:xfrm>
            <a:prstGeom prst="rect">
              <a:avLst/>
            </a:prstGeom>
            <a:noFill/>
          </p:spPr>
          <p:txBody>
            <a:bodyPr wrap="square" lIns="0" tIns="0" rIns="0" rtlCol="0">
              <a:spAutoFit/>
            </a:bodyPr>
            <a:lstStyle/>
            <a:p>
              <a:pPr algn="ctr"/>
              <a:r>
                <a:rPr lang="en-US" sz="1000" dirty="0" smtClean="0">
                  <a:solidFill>
                    <a:srgbClr val="0070C0"/>
                  </a:solidFill>
                  <a:latin typeface="Aharoni" panose="02010803020104030203" pitchFamily="2" charset="-79"/>
                  <a:cs typeface="Aharoni" panose="02010803020104030203" pitchFamily="2" charset="-79"/>
                </a:rPr>
                <a:t>Potomac</a:t>
              </a:r>
            </a:p>
          </p:txBody>
        </p:sp>
        <p:sp>
          <p:nvSpPr>
            <p:cNvPr id="59" name="TextBox 58"/>
            <p:cNvSpPr txBox="1"/>
            <p:nvPr/>
          </p:nvSpPr>
          <p:spPr>
            <a:xfrm>
              <a:off x="3532556" y="6685459"/>
              <a:ext cx="1065193" cy="200055"/>
            </a:xfrm>
            <a:prstGeom prst="rect">
              <a:avLst/>
            </a:prstGeom>
            <a:noFill/>
          </p:spPr>
          <p:txBody>
            <a:bodyPr wrap="square" lIns="0" tIns="0" rIns="0" rtlCol="0">
              <a:spAutoFit/>
            </a:bodyPr>
            <a:lstStyle/>
            <a:p>
              <a:pPr algn="ctr"/>
              <a:r>
                <a:rPr lang="en-US" sz="1000" dirty="0" smtClean="0">
                  <a:solidFill>
                    <a:srgbClr val="0070C0"/>
                  </a:solidFill>
                  <a:latin typeface="Aharoni" panose="02010803020104030203" pitchFamily="2" charset="-79"/>
                  <a:cs typeface="Aharoni" panose="02010803020104030203" pitchFamily="2" charset="-79"/>
                </a:rPr>
                <a:t>River </a:t>
              </a:r>
              <a:r>
                <a:rPr lang="en-US" sz="1000" dirty="0" err="1" smtClean="0">
                  <a:solidFill>
                    <a:srgbClr val="0070C0"/>
                  </a:solidFill>
                  <a:latin typeface="Aharoni" panose="02010803020104030203" pitchFamily="2" charset="-79"/>
                  <a:cs typeface="Aharoni" panose="02010803020104030203" pitchFamily="2" charset="-79"/>
                </a:rPr>
                <a:t>Assoc</a:t>
              </a:r>
              <a:endParaRPr lang="en-US" sz="1000" dirty="0">
                <a:solidFill>
                  <a:srgbClr val="0070C0"/>
                </a:solidFill>
                <a:latin typeface="Aharoni" panose="02010803020104030203" pitchFamily="2" charset="-79"/>
                <a:cs typeface="Aharoni" panose="02010803020104030203" pitchFamily="2" charset="-79"/>
              </a:endParaRPr>
            </a:p>
          </p:txBody>
        </p:sp>
      </p:grpSp>
      <p:pic>
        <p:nvPicPr>
          <p:cNvPr id="28" name="Picture 27"/>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464026" y="6315197"/>
            <a:ext cx="775460" cy="403046"/>
          </a:xfrm>
          <a:prstGeom prst="rect">
            <a:avLst/>
          </a:prstGeom>
        </p:spPr>
      </p:pic>
      <p:pic>
        <p:nvPicPr>
          <p:cNvPr id="105" name="Picture 104"/>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450148" y="5278517"/>
            <a:ext cx="689702" cy="708450"/>
          </a:xfrm>
          <a:prstGeom prst="rect">
            <a:avLst/>
          </a:prstGeom>
        </p:spPr>
      </p:pic>
    </p:spTree>
    <p:extLst>
      <p:ext uri="{BB962C8B-B14F-4D97-AF65-F5344CB8AC3E}">
        <p14:creationId xmlns:p14="http://schemas.microsoft.com/office/powerpoint/2010/main" val="3714940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p:cNvPicPr>
            <a:picLocks noChangeAspect="1"/>
          </p:cNvPicPr>
          <p:nvPr/>
        </p:nvPicPr>
        <p:blipFill rotWithShape="1">
          <a:blip r:embed="rId2">
            <a:extLst>
              <a:ext uri="{28A0092B-C50C-407E-A947-70E740481C1C}">
                <a14:useLocalDpi xmlns:a14="http://schemas.microsoft.com/office/drawing/2010/main" val="0"/>
              </a:ext>
            </a:extLst>
          </a:blip>
          <a:srcRect l="458"/>
          <a:stretch/>
        </p:blipFill>
        <p:spPr>
          <a:xfrm rot="16200000">
            <a:off x="1144363" y="-1146414"/>
            <a:ext cx="7779229" cy="10058399"/>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1029"/>
          <a:stretch/>
        </p:blipFill>
        <p:spPr>
          <a:xfrm>
            <a:off x="2752486" y="1929970"/>
            <a:ext cx="4224844" cy="4026947"/>
          </a:xfrm>
          <a:prstGeom prst="rect">
            <a:avLst/>
          </a:prstGeom>
        </p:spPr>
      </p:pic>
      <p:pic>
        <p:nvPicPr>
          <p:cNvPr id="67" name="Picture 66"/>
          <p:cNvPicPr>
            <a:picLocks noChangeAspect="1"/>
          </p:cNvPicPr>
          <p:nvPr/>
        </p:nvPicPr>
        <p:blipFill rotWithShape="1">
          <a:blip r:embed="rId4" cstate="print">
            <a:extLst>
              <a:ext uri="{28A0092B-C50C-407E-A947-70E740481C1C}">
                <a14:useLocalDpi xmlns:a14="http://schemas.microsoft.com/office/drawing/2010/main" val="0"/>
              </a:ext>
            </a:extLst>
          </a:blip>
          <a:srcRect t="16654" r="17362" b="27907"/>
          <a:stretch/>
        </p:blipFill>
        <p:spPr>
          <a:xfrm>
            <a:off x="1138485" y="5943596"/>
            <a:ext cx="2042459" cy="1359535"/>
          </a:xfrm>
          <a:prstGeom prst="rect">
            <a:avLst/>
          </a:prstGeom>
        </p:spPr>
      </p:pic>
      <p:pic>
        <p:nvPicPr>
          <p:cNvPr id="64" name="Picture 63"/>
          <p:cNvPicPr>
            <a:picLocks noChangeAspect="1"/>
          </p:cNvPicPr>
          <p:nvPr/>
        </p:nvPicPr>
        <p:blipFill rotWithShape="1">
          <a:blip r:embed="rId5" cstate="print">
            <a:extLst>
              <a:ext uri="{28A0092B-C50C-407E-A947-70E740481C1C}">
                <a14:useLocalDpi xmlns:a14="http://schemas.microsoft.com/office/drawing/2010/main" val="0"/>
              </a:ext>
            </a:extLst>
          </a:blip>
          <a:srcRect l="4217" t="25426" r="25655" b="10592"/>
          <a:stretch/>
        </p:blipFill>
        <p:spPr>
          <a:xfrm>
            <a:off x="615457" y="4603410"/>
            <a:ext cx="2287707" cy="1391478"/>
          </a:xfrm>
          <a:prstGeom prst="rect">
            <a:avLst/>
          </a:prstGeom>
        </p:spPr>
      </p:pic>
      <p:pic>
        <p:nvPicPr>
          <p:cNvPr id="65" name="Picture 6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6583" y="3801958"/>
            <a:ext cx="1219200" cy="1075944"/>
          </a:xfrm>
          <a:prstGeom prst="rect">
            <a:avLst/>
          </a:prstGeom>
          <a:ln>
            <a:solidFill>
              <a:schemeClr val="bg1">
                <a:lumMod val="50000"/>
              </a:schemeClr>
            </a:solidFill>
          </a:ln>
        </p:spPr>
      </p:pic>
      <p:sp>
        <p:nvSpPr>
          <p:cNvPr id="24" name="Text Box 28"/>
          <p:cNvSpPr txBox="1">
            <a:spLocks noChangeArrowheads="1"/>
          </p:cNvSpPr>
          <p:nvPr/>
        </p:nvSpPr>
        <p:spPr bwMode="auto">
          <a:xfrm>
            <a:off x="1149214" y="213180"/>
            <a:ext cx="770282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019175">
              <a:defRPr sz="2300">
                <a:solidFill>
                  <a:schemeClr val="tx1"/>
                </a:solidFill>
                <a:latin typeface="Tempus Sans ITC" panose="04020404030D07020202" pitchFamily="82" charset="0"/>
              </a:defRPr>
            </a:lvl1pPr>
            <a:lvl2pPr marL="742950" indent="-285750" defTabSz="1019175">
              <a:defRPr sz="2300">
                <a:solidFill>
                  <a:schemeClr val="tx1"/>
                </a:solidFill>
                <a:latin typeface="Tempus Sans ITC" panose="04020404030D07020202" pitchFamily="82" charset="0"/>
              </a:defRPr>
            </a:lvl2pPr>
            <a:lvl3pPr marL="1143000" indent="-228600" defTabSz="1019175">
              <a:defRPr sz="2300">
                <a:solidFill>
                  <a:schemeClr val="tx1"/>
                </a:solidFill>
                <a:latin typeface="Tempus Sans ITC" panose="04020404030D07020202" pitchFamily="82" charset="0"/>
              </a:defRPr>
            </a:lvl3pPr>
            <a:lvl4pPr marL="1600200" indent="-228600" defTabSz="1019175">
              <a:defRPr sz="2300">
                <a:solidFill>
                  <a:schemeClr val="tx1"/>
                </a:solidFill>
                <a:latin typeface="Tempus Sans ITC" panose="04020404030D07020202" pitchFamily="82" charset="0"/>
              </a:defRPr>
            </a:lvl4pPr>
            <a:lvl5pPr marL="2057400" indent="-228600" defTabSz="1019175">
              <a:defRPr sz="2300">
                <a:solidFill>
                  <a:schemeClr val="tx1"/>
                </a:solidFill>
                <a:latin typeface="Tempus Sans ITC" panose="04020404030D07020202" pitchFamily="82" charset="0"/>
              </a:defRPr>
            </a:lvl5pPr>
            <a:lvl6pPr marL="2514600" indent="-228600" defTabSz="1019175" eaLnBrk="0" fontAlgn="base" hangingPunct="0">
              <a:spcBef>
                <a:spcPct val="0"/>
              </a:spcBef>
              <a:spcAft>
                <a:spcPct val="0"/>
              </a:spcAft>
              <a:defRPr sz="2300">
                <a:solidFill>
                  <a:schemeClr val="tx1"/>
                </a:solidFill>
                <a:latin typeface="Tempus Sans ITC" panose="04020404030D07020202" pitchFamily="82" charset="0"/>
              </a:defRPr>
            </a:lvl6pPr>
            <a:lvl7pPr marL="2971800" indent="-228600" defTabSz="1019175" eaLnBrk="0" fontAlgn="base" hangingPunct="0">
              <a:spcBef>
                <a:spcPct val="0"/>
              </a:spcBef>
              <a:spcAft>
                <a:spcPct val="0"/>
              </a:spcAft>
              <a:defRPr sz="2300">
                <a:solidFill>
                  <a:schemeClr val="tx1"/>
                </a:solidFill>
                <a:latin typeface="Tempus Sans ITC" panose="04020404030D07020202" pitchFamily="82" charset="0"/>
              </a:defRPr>
            </a:lvl7pPr>
            <a:lvl8pPr marL="3429000" indent="-228600" defTabSz="1019175" eaLnBrk="0" fontAlgn="base" hangingPunct="0">
              <a:spcBef>
                <a:spcPct val="0"/>
              </a:spcBef>
              <a:spcAft>
                <a:spcPct val="0"/>
              </a:spcAft>
              <a:defRPr sz="2300">
                <a:solidFill>
                  <a:schemeClr val="tx1"/>
                </a:solidFill>
                <a:latin typeface="Tempus Sans ITC" panose="04020404030D07020202" pitchFamily="82" charset="0"/>
              </a:defRPr>
            </a:lvl8pPr>
            <a:lvl9pPr marL="3886200" indent="-228600" defTabSz="1019175" eaLnBrk="0" fontAlgn="base" hangingPunct="0">
              <a:spcBef>
                <a:spcPct val="0"/>
              </a:spcBef>
              <a:spcAft>
                <a:spcPct val="0"/>
              </a:spcAft>
              <a:defRPr sz="2300">
                <a:solidFill>
                  <a:schemeClr val="tx1"/>
                </a:solidFill>
                <a:latin typeface="Tempus Sans ITC" panose="04020404030D07020202" pitchFamily="82" charset="0"/>
              </a:defRPr>
            </a:lvl9pPr>
          </a:lstStyle>
          <a:p>
            <a:pPr algn="ctr" eaLnBrk="1" hangingPunct="1"/>
            <a:r>
              <a:rPr lang="en-US" altLang="en-US" sz="1800" b="1" i="1" dirty="0" smtClean="0">
                <a:latin typeface="Palatino Linotype" panose="02040502050505030304" pitchFamily="18" charset="0"/>
              </a:rPr>
              <a:t>A National Marine Sanctuary on the Nation’s River</a:t>
            </a:r>
          </a:p>
          <a:p>
            <a:pPr algn="ctr" eaLnBrk="1" hangingPunct="1"/>
            <a:endParaRPr lang="en-US" sz="600" b="1" dirty="0" smtClean="0"/>
          </a:p>
          <a:p>
            <a:pPr eaLnBrk="1" hangingPunct="1"/>
            <a:r>
              <a:rPr lang="en-US" sz="1400" b="1" dirty="0" smtClean="0"/>
              <a:t>“A National Marine Sanctuary contributes to building a stronger, more resilient future for America's communities, ecosystems and economy. It is a place of inspiration. Within its waters and along its shores, you can find vibrant tapestries of marine life and ancient mysteries of our past.” *</a:t>
            </a:r>
            <a:endParaRPr lang="en-US" sz="1400" b="1" baseline="30000" dirty="0" smtClean="0"/>
          </a:p>
        </p:txBody>
      </p:sp>
      <p:sp>
        <p:nvSpPr>
          <p:cNvPr id="30" name="TextBox 29"/>
          <p:cNvSpPr txBox="1"/>
          <p:nvPr/>
        </p:nvSpPr>
        <p:spPr>
          <a:xfrm>
            <a:off x="6999857" y="1768085"/>
            <a:ext cx="2980722" cy="5570756"/>
          </a:xfrm>
          <a:prstGeom prst="rect">
            <a:avLst/>
          </a:prstGeom>
          <a:noFill/>
        </p:spPr>
        <p:txBody>
          <a:bodyPr wrap="square" rtlCol="0">
            <a:spAutoFit/>
          </a:bodyPr>
          <a:lstStyle/>
          <a:p>
            <a:r>
              <a:rPr lang="en-US" sz="1400" dirty="0" smtClean="0"/>
              <a:t>Expanded area is </a:t>
            </a:r>
            <a:r>
              <a:rPr lang="en-US" sz="1400" i="1" dirty="0" smtClean="0"/>
              <a:t>perfectly </a:t>
            </a:r>
            <a:r>
              <a:rPr lang="en-US" sz="1400" dirty="0" smtClean="0"/>
              <a:t>suited for:</a:t>
            </a:r>
          </a:p>
          <a:p>
            <a:endParaRPr lang="en-US" sz="400" dirty="0" smtClean="0"/>
          </a:p>
          <a:p>
            <a:pPr marL="58738" indent="-58738">
              <a:buFont typeface="Arial" panose="020B0604020202020204" pitchFamily="34" charset="0"/>
              <a:buChar char="•"/>
            </a:pPr>
            <a:r>
              <a:rPr lang="en-US" sz="1400" dirty="0" smtClean="0"/>
              <a:t>Education</a:t>
            </a:r>
          </a:p>
          <a:p>
            <a:r>
              <a:rPr lang="en-US" sz="1100" dirty="0"/>
              <a:t> </a:t>
            </a:r>
            <a:r>
              <a:rPr lang="en-US" sz="1100" dirty="0" smtClean="0"/>
              <a:t>  -Leverage many ongoing programs </a:t>
            </a:r>
          </a:p>
          <a:p>
            <a:endParaRPr lang="en-US" sz="400" dirty="0" smtClean="0"/>
          </a:p>
          <a:p>
            <a:pPr marL="58738" indent="-58738">
              <a:buFont typeface="Arial" panose="020B0604020202020204" pitchFamily="34" charset="0"/>
              <a:buChar char="•"/>
            </a:pPr>
            <a:r>
              <a:rPr lang="en-US" sz="1400" dirty="0" smtClean="0"/>
              <a:t>Heritage &amp; nature tourism</a:t>
            </a:r>
          </a:p>
          <a:p>
            <a:r>
              <a:rPr lang="en-US" sz="1100" dirty="0" smtClean="0"/>
              <a:t>   -Example:  1</a:t>
            </a:r>
            <a:r>
              <a:rPr lang="en-US" sz="1100" baseline="30000" dirty="0" smtClean="0"/>
              <a:t>st</a:t>
            </a:r>
            <a:r>
              <a:rPr lang="en-US" sz="1100" dirty="0" smtClean="0"/>
              <a:t> ‘aircraft carrier’ launched spy </a:t>
            </a:r>
          </a:p>
          <a:p>
            <a:r>
              <a:rPr lang="en-US" sz="1100" dirty="0"/>
              <a:t> </a:t>
            </a:r>
            <a:r>
              <a:rPr lang="en-US" sz="1100" dirty="0" smtClean="0"/>
              <a:t>   balloons from barge off Mattawoman in Civil</a:t>
            </a:r>
          </a:p>
          <a:p>
            <a:r>
              <a:rPr lang="en-US" sz="1100" dirty="0"/>
              <a:t> </a:t>
            </a:r>
            <a:r>
              <a:rPr lang="en-US" sz="1100" dirty="0" smtClean="0"/>
              <a:t>   War</a:t>
            </a:r>
          </a:p>
          <a:p>
            <a:endParaRPr lang="en-US" sz="300" dirty="0"/>
          </a:p>
          <a:p>
            <a:r>
              <a:rPr lang="en-US" sz="1100" b="1" dirty="0" smtClean="0"/>
              <a:t>   -</a:t>
            </a:r>
            <a:r>
              <a:rPr lang="en-US" sz="1100" dirty="0" smtClean="0"/>
              <a:t>Revitalize Indian Head through tourism &amp; </a:t>
            </a:r>
          </a:p>
          <a:p>
            <a:r>
              <a:rPr lang="en-US" sz="1100" dirty="0"/>
              <a:t> </a:t>
            </a:r>
            <a:r>
              <a:rPr lang="en-US" sz="1100" dirty="0" smtClean="0"/>
              <a:t>   a visitor center to relieve rural Mallows </a:t>
            </a:r>
          </a:p>
          <a:p>
            <a:r>
              <a:rPr lang="en-US" sz="1100" dirty="0"/>
              <a:t> </a:t>
            </a:r>
            <a:r>
              <a:rPr lang="en-US" sz="1100" dirty="0" smtClean="0"/>
              <a:t>   Bay of crowding pressure</a:t>
            </a:r>
          </a:p>
          <a:p>
            <a:endParaRPr lang="en-US" sz="300" dirty="0" smtClean="0"/>
          </a:p>
          <a:p>
            <a:r>
              <a:rPr lang="en-US" sz="1100" dirty="0" smtClean="0"/>
              <a:t>   -Trails: John Smith; Potomac Heritage; Star </a:t>
            </a:r>
          </a:p>
          <a:p>
            <a:r>
              <a:rPr lang="en-US" sz="1100" dirty="0"/>
              <a:t> </a:t>
            </a:r>
            <a:r>
              <a:rPr lang="en-US" sz="1100" dirty="0" smtClean="0"/>
              <a:t>    Spangled Banner; Religious Freedom Byway</a:t>
            </a:r>
          </a:p>
          <a:p>
            <a:endParaRPr lang="en-US" sz="300" dirty="0" smtClean="0"/>
          </a:p>
          <a:p>
            <a:r>
              <a:rPr lang="en-US" sz="1100" dirty="0" smtClean="0"/>
              <a:t>   -Extensive tidal-freshwater marshes; </a:t>
            </a:r>
          </a:p>
          <a:p>
            <a:r>
              <a:rPr lang="en-US" sz="1100" dirty="0"/>
              <a:t> </a:t>
            </a:r>
            <a:r>
              <a:rPr lang="en-US" sz="1100" dirty="0" smtClean="0"/>
              <a:t>   ‘Breadbasket marshes’ &amp; lotus in Mattawoman</a:t>
            </a:r>
          </a:p>
          <a:p>
            <a:endParaRPr lang="en-US" sz="400" dirty="0" smtClean="0"/>
          </a:p>
          <a:p>
            <a:r>
              <a:rPr lang="en-US" sz="1100" dirty="0"/>
              <a:t> </a:t>
            </a:r>
            <a:r>
              <a:rPr lang="en-US" sz="1100" dirty="0" smtClean="0"/>
              <a:t> -Ghost </a:t>
            </a:r>
            <a:r>
              <a:rPr lang="en-US" sz="1100" dirty="0"/>
              <a:t>fleet of Mallows Bay (of course</a:t>
            </a:r>
            <a:r>
              <a:rPr lang="en-US" sz="1100" dirty="0" smtClean="0"/>
              <a:t>!)</a:t>
            </a:r>
          </a:p>
          <a:p>
            <a:endParaRPr lang="en-US" sz="1100" dirty="0" smtClean="0"/>
          </a:p>
          <a:p>
            <a:pPr marL="58738" indent="-58738">
              <a:buFont typeface="Arial" panose="020B0604020202020204" pitchFamily="34" charset="0"/>
              <a:buChar char="•"/>
            </a:pPr>
            <a:r>
              <a:rPr lang="en-US" sz="1400" dirty="0" smtClean="0"/>
              <a:t> Research</a:t>
            </a:r>
            <a:endParaRPr lang="en-US" sz="1200" dirty="0"/>
          </a:p>
          <a:p>
            <a:r>
              <a:rPr lang="en-US" sz="1100" dirty="0"/>
              <a:t>   </a:t>
            </a:r>
            <a:r>
              <a:rPr lang="en-US" sz="1100" b="1" dirty="0"/>
              <a:t>-</a:t>
            </a:r>
            <a:r>
              <a:rPr lang="en-US" sz="1100" dirty="0"/>
              <a:t>Baseline </a:t>
            </a:r>
            <a:r>
              <a:rPr lang="en-US" sz="1100" dirty="0" smtClean="0"/>
              <a:t>fisheries research </a:t>
            </a:r>
            <a:r>
              <a:rPr lang="en-US" sz="1100" dirty="0"/>
              <a:t>in hand, esp. for </a:t>
            </a:r>
            <a:endParaRPr lang="en-US" sz="1100" dirty="0" smtClean="0"/>
          </a:p>
          <a:p>
            <a:r>
              <a:rPr lang="en-US" sz="1100" dirty="0" smtClean="0"/>
              <a:t>     Mattawoman &amp; in Potomac seine surveys</a:t>
            </a:r>
          </a:p>
          <a:p>
            <a:endParaRPr lang="en-US" sz="300" dirty="0"/>
          </a:p>
          <a:p>
            <a:r>
              <a:rPr lang="en-US" sz="1100" dirty="0"/>
              <a:t>   </a:t>
            </a:r>
            <a:r>
              <a:rPr lang="en-US" sz="1100" b="1" dirty="0" smtClean="0"/>
              <a:t>-</a:t>
            </a:r>
            <a:r>
              <a:rPr lang="en-US" sz="1100" dirty="0" smtClean="0"/>
              <a:t>Tidal freshwater globally uncommon, and</a:t>
            </a:r>
          </a:p>
          <a:p>
            <a:r>
              <a:rPr lang="en-US" sz="1100" dirty="0"/>
              <a:t> </a:t>
            </a:r>
            <a:r>
              <a:rPr lang="en-US" sz="1100" dirty="0" smtClean="0"/>
              <a:t>    where many migratory marine species spawn</a:t>
            </a:r>
          </a:p>
          <a:p>
            <a:endParaRPr lang="en-US" sz="300" dirty="0"/>
          </a:p>
          <a:p>
            <a:r>
              <a:rPr lang="en-US" sz="1100" b="1" dirty="0" smtClean="0"/>
              <a:t>   -</a:t>
            </a:r>
            <a:r>
              <a:rPr lang="en-US" sz="1100" dirty="0" smtClean="0"/>
              <a:t>Hotspot for spawning by striped bass &amp; other </a:t>
            </a:r>
          </a:p>
          <a:p>
            <a:r>
              <a:rPr lang="en-US" sz="1100" dirty="0"/>
              <a:t> </a:t>
            </a:r>
            <a:r>
              <a:rPr lang="en-US" sz="1100" dirty="0" smtClean="0"/>
              <a:t>   migratory-fish</a:t>
            </a:r>
          </a:p>
          <a:p>
            <a:endParaRPr lang="en-US" sz="300" dirty="0" smtClean="0"/>
          </a:p>
          <a:p>
            <a:r>
              <a:rPr lang="en-US" sz="1100" dirty="0" smtClean="0"/>
              <a:t>    -Sensitive laboratory </a:t>
            </a:r>
            <a:r>
              <a:rPr lang="en-US" sz="1100" dirty="0"/>
              <a:t>for predicted </a:t>
            </a:r>
            <a:r>
              <a:rPr lang="en-US" sz="1100" dirty="0" smtClean="0"/>
              <a:t>saltwater</a:t>
            </a:r>
          </a:p>
          <a:p>
            <a:r>
              <a:rPr lang="en-US" sz="1100" dirty="0"/>
              <a:t> </a:t>
            </a:r>
            <a:r>
              <a:rPr lang="en-US" sz="1100" dirty="0" smtClean="0"/>
              <a:t>    shifts</a:t>
            </a:r>
            <a:r>
              <a:rPr lang="en-US" sz="1100" dirty="0"/>
              <a:t>, </a:t>
            </a:r>
            <a:r>
              <a:rPr lang="en-US" sz="1100" dirty="0" smtClean="0"/>
              <a:t>sea-level rise</a:t>
            </a:r>
          </a:p>
          <a:p>
            <a:endParaRPr lang="en-US" sz="300" dirty="0"/>
          </a:p>
          <a:p>
            <a:r>
              <a:rPr lang="en-US" sz="1100" dirty="0"/>
              <a:t>   </a:t>
            </a:r>
            <a:r>
              <a:rPr lang="en-US" sz="1100" b="1" dirty="0"/>
              <a:t>-</a:t>
            </a:r>
            <a:r>
              <a:rPr lang="en-US" sz="1100" dirty="0"/>
              <a:t>Nanjemoy a forested </a:t>
            </a:r>
            <a:r>
              <a:rPr lang="en-US" sz="1100" dirty="0" smtClean="0"/>
              <a:t>reference</a:t>
            </a:r>
          </a:p>
          <a:p>
            <a:endParaRPr lang="en-US" sz="300" dirty="0" smtClean="0"/>
          </a:p>
          <a:p>
            <a:r>
              <a:rPr lang="en-US" sz="1100" dirty="0"/>
              <a:t> </a:t>
            </a:r>
            <a:r>
              <a:rPr lang="en-US" sz="1100" dirty="0" smtClean="0"/>
              <a:t>  -Ideal sentinel site (see back)</a:t>
            </a:r>
          </a:p>
        </p:txBody>
      </p:sp>
      <p:sp>
        <p:nvSpPr>
          <p:cNvPr id="32" name="TextBox 31"/>
          <p:cNvSpPr txBox="1"/>
          <p:nvPr/>
        </p:nvSpPr>
        <p:spPr>
          <a:xfrm>
            <a:off x="2203868" y="3642219"/>
            <a:ext cx="1410511" cy="830997"/>
          </a:xfrm>
          <a:prstGeom prst="rect">
            <a:avLst/>
          </a:prstGeom>
          <a:noFill/>
        </p:spPr>
        <p:txBody>
          <a:bodyPr wrap="square" rtlCol="0">
            <a:spAutoFit/>
          </a:bodyPr>
          <a:lstStyle/>
          <a:p>
            <a:r>
              <a:rPr lang="en-US" sz="1600" b="1" dirty="0" smtClean="0">
                <a:solidFill>
                  <a:srgbClr val="0000FF"/>
                </a:solidFill>
              </a:rPr>
              <a:t>Present proposed boundary</a:t>
            </a:r>
            <a:endParaRPr lang="en-US" sz="1600" b="1" dirty="0">
              <a:solidFill>
                <a:srgbClr val="0000FF"/>
              </a:solidFill>
            </a:endParaRPr>
          </a:p>
        </p:txBody>
      </p:sp>
      <p:sp>
        <p:nvSpPr>
          <p:cNvPr id="33" name="TextBox 32"/>
          <p:cNvSpPr txBox="1"/>
          <p:nvPr/>
        </p:nvSpPr>
        <p:spPr>
          <a:xfrm>
            <a:off x="2276324" y="3051841"/>
            <a:ext cx="1490417" cy="584775"/>
          </a:xfrm>
          <a:prstGeom prst="rect">
            <a:avLst/>
          </a:prstGeom>
          <a:noFill/>
        </p:spPr>
        <p:txBody>
          <a:bodyPr wrap="square" rtlCol="0">
            <a:spAutoFit/>
          </a:bodyPr>
          <a:lstStyle/>
          <a:p>
            <a:r>
              <a:rPr lang="en-US" sz="1600" b="1" dirty="0" smtClean="0">
                <a:solidFill>
                  <a:srgbClr val="0000FF"/>
                </a:solidFill>
              </a:rPr>
              <a:t>New proposed boundary</a:t>
            </a:r>
            <a:endParaRPr lang="en-US" sz="1600" b="1" dirty="0">
              <a:solidFill>
                <a:srgbClr val="0000FF"/>
              </a:solidFill>
            </a:endParaRPr>
          </a:p>
        </p:txBody>
      </p:sp>
      <p:cxnSp>
        <p:nvCxnSpPr>
          <p:cNvPr id="34" name="Straight Arrow Connector 33"/>
          <p:cNvCxnSpPr/>
          <p:nvPr/>
        </p:nvCxnSpPr>
        <p:spPr>
          <a:xfrm>
            <a:off x="3273683" y="3428895"/>
            <a:ext cx="275167" cy="267144"/>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729914" y="3291983"/>
            <a:ext cx="1287468" cy="307777"/>
          </a:xfrm>
          <a:prstGeom prst="rect">
            <a:avLst/>
          </a:prstGeom>
          <a:noFill/>
        </p:spPr>
        <p:txBody>
          <a:bodyPr wrap="none" rtlCol="0">
            <a:spAutoFit/>
          </a:bodyPr>
          <a:lstStyle/>
          <a:p>
            <a:r>
              <a:rPr lang="en-US" sz="1400" i="1" dirty="0" smtClean="0">
                <a:solidFill>
                  <a:schemeClr val="bg2">
                    <a:lumMod val="50000"/>
                  </a:schemeClr>
                </a:solidFill>
              </a:rPr>
              <a:t>Charles County</a:t>
            </a:r>
            <a:endParaRPr lang="en-US" sz="1400" i="1" dirty="0">
              <a:solidFill>
                <a:schemeClr val="bg2">
                  <a:lumMod val="50000"/>
                </a:schemeClr>
              </a:solidFill>
            </a:endParaRPr>
          </a:p>
        </p:txBody>
      </p:sp>
      <p:pic>
        <p:nvPicPr>
          <p:cNvPr id="55" name="Picture 54"/>
          <p:cNvPicPr>
            <a:picLocks noChangeAspect="1"/>
          </p:cNvPicPr>
          <p:nvPr/>
        </p:nvPicPr>
        <p:blipFill rotWithShape="1">
          <a:blip r:embed="rId7" cstate="print">
            <a:extLst>
              <a:ext uri="{28A0092B-C50C-407E-A947-70E740481C1C}">
                <a14:useLocalDpi xmlns:a14="http://schemas.microsoft.com/office/drawing/2010/main" val="0"/>
              </a:ext>
            </a:extLst>
          </a:blip>
          <a:srcRect t="6589" r="14101"/>
          <a:stretch/>
        </p:blipFill>
        <p:spPr>
          <a:xfrm>
            <a:off x="3440501" y="6026740"/>
            <a:ext cx="1829237" cy="1326152"/>
          </a:xfrm>
          <a:prstGeom prst="rect">
            <a:avLst/>
          </a:prstGeom>
        </p:spPr>
      </p:pic>
      <p:pic>
        <p:nvPicPr>
          <p:cNvPr id="57" name="Picture 56"/>
          <p:cNvPicPr>
            <a:picLocks noChangeAspect="1"/>
          </p:cNvPicPr>
          <p:nvPr/>
        </p:nvPicPr>
        <p:blipFill rotWithShape="1">
          <a:blip r:embed="rId8" cstate="print">
            <a:extLst>
              <a:ext uri="{28A0092B-C50C-407E-A947-70E740481C1C}">
                <a14:useLocalDpi xmlns:a14="http://schemas.microsoft.com/office/drawing/2010/main" val="0"/>
              </a:ext>
            </a:extLst>
          </a:blip>
          <a:srcRect t="-1" b="7494"/>
          <a:stretch/>
        </p:blipFill>
        <p:spPr>
          <a:xfrm>
            <a:off x="214019" y="2879646"/>
            <a:ext cx="1998728" cy="1134024"/>
          </a:xfrm>
          <a:prstGeom prst="rect">
            <a:avLst/>
          </a:prstGeom>
        </p:spPr>
      </p:pic>
      <p:sp>
        <p:nvSpPr>
          <p:cNvPr id="66" name="TextBox 65"/>
          <p:cNvSpPr txBox="1"/>
          <p:nvPr/>
        </p:nvSpPr>
        <p:spPr>
          <a:xfrm>
            <a:off x="3719396" y="7369615"/>
            <a:ext cx="2783454" cy="276999"/>
          </a:xfrm>
          <a:prstGeom prst="rect">
            <a:avLst/>
          </a:prstGeom>
          <a:noFill/>
        </p:spPr>
        <p:txBody>
          <a:bodyPr wrap="none" rtlCol="0">
            <a:spAutoFit/>
          </a:bodyPr>
          <a:lstStyle/>
          <a:p>
            <a:r>
              <a:rPr lang="en-US" sz="1200" b="1" dirty="0" smtClean="0"/>
              <a:t>www.mattawomanwatershedsociety.org</a:t>
            </a:r>
            <a:endParaRPr lang="en-US" sz="1200" b="1" dirty="0"/>
          </a:p>
        </p:txBody>
      </p:sp>
      <p:sp>
        <p:nvSpPr>
          <p:cNvPr id="73" name="TextBox 72"/>
          <p:cNvSpPr txBox="1"/>
          <p:nvPr/>
        </p:nvSpPr>
        <p:spPr>
          <a:xfrm>
            <a:off x="582148" y="5719634"/>
            <a:ext cx="1533632" cy="276999"/>
          </a:xfrm>
          <a:prstGeom prst="rect">
            <a:avLst/>
          </a:prstGeom>
          <a:noFill/>
        </p:spPr>
        <p:txBody>
          <a:bodyPr wrap="square" rtlCol="0">
            <a:spAutoFit/>
          </a:bodyPr>
          <a:lstStyle/>
          <a:p>
            <a:r>
              <a:rPr lang="en-US" sz="1200" b="1" i="1" dirty="0" smtClean="0">
                <a:solidFill>
                  <a:schemeClr val="bg1"/>
                </a:solidFill>
                <a:latin typeface="Bradley Hand ITC" panose="03070402050302030203" pitchFamily="66" charset="0"/>
              </a:rPr>
              <a:t>Mallows  Bay</a:t>
            </a:r>
          </a:p>
        </p:txBody>
      </p:sp>
      <p:sp>
        <p:nvSpPr>
          <p:cNvPr id="74" name="TextBox 73"/>
          <p:cNvSpPr txBox="1"/>
          <p:nvPr/>
        </p:nvSpPr>
        <p:spPr>
          <a:xfrm>
            <a:off x="164724" y="3014984"/>
            <a:ext cx="1533632" cy="276999"/>
          </a:xfrm>
          <a:prstGeom prst="rect">
            <a:avLst/>
          </a:prstGeom>
          <a:noFill/>
        </p:spPr>
        <p:txBody>
          <a:bodyPr wrap="square" rtlCol="0">
            <a:spAutoFit/>
          </a:bodyPr>
          <a:lstStyle/>
          <a:p>
            <a:r>
              <a:rPr lang="en-US" sz="1200" b="1" i="1" dirty="0" smtClean="0">
                <a:latin typeface="Bradley Hand ITC" panose="03070402050302030203" pitchFamily="66" charset="0"/>
              </a:rPr>
              <a:t>Mattawoman Creek</a:t>
            </a:r>
          </a:p>
        </p:txBody>
      </p:sp>
      <p:sp>
        <p:nvSpPr>
          <p:cNvPr id="75" name="TextBox 74"/>
          <p:cNvSpPr txBox="1"/>
          <p:nvPr/>
        </p:nvSpPr>
        <p:spPr>
          <a:xfrm>
            <a:off x="7646354" y="7352892"/>
            <a:ext cx="2106667" cy="246221"/>
          </a:xfrm>
          <a:prstGeom prst="rect">
            <a:avLst/>
          </a:prstGeom>
          <a:noFill/>
        </p:spPr>
        <p:txBody>
          <a:bodyPr wrap="none" rtlCol="0">
            <a:spAutoFit/>
          </a:bodyPr>
          <a:lstStyle/>
          <a:p>
            <a:r>
              <a:rPr lang="en-US" sz="1000" dirty="0" smtClean="0"/>
              <a:t>*http://sanctuaries.noaa.gov/about/</a:t>
            </a:r>
            <a:endParaRPr lang="en-US" sz="1000" dirty="0"/>
          </a:p>
        </p:txBody>
      </p:sp>
      <p:sp>
        <p:nvSpPr>
          <p:cNvPr id="77" name="TextBox 76"/>
          <p:cNvSpPr txBox="1"/>
          <p:nvPr/>
        </p:nvSpPr>
        <p:spPr>
          <a:xfrm>
            <a:off x="1089076" y="6023376"/>
            <a:ext cx="1533632" cy="276999"/>
          </a:xfrm>
          <a:prstGeom prst="rect">
            <a:avLst/>
          </a:prstGeom>
          <a:noFill/>
        </p:spPr>
        <p:txBody>
          <a:bodyPr wrap="square" rtlCol="0">
            <a:spAutoFit/>
          </a:bodyPr>
          <a:lstStyle/>
          <a:p>
            <a:r>
              <a:rPr lang="en-US" sz="1200" b="1" i="1" dirty="0" smtClean="0">
                <a:solidFill>
                  <a:schemeClr val="bg1"/>
                </a:solidFill>
                <a:latin typeface="Bradley Hand ITC" panose="03070402050302030203" pitchFamily="66" charset="0"/>
              </a:rPr>
              <a:t>Purse State Park</a:t>
            </a:r>
          </a:p>
        </p:txBody>
      </p:sp>
      <p:sp>
        <p:nvSpPr>
          <p:cNvPr id="79" name="TextBox 78"/>
          <p:cNvSpPr txBox="1"/>
          <p:nvPr/>
        </p:nvSpPr>
        <p:spPr>
          <a:xfrm>
            <a:off x="3414244" y="5971104"/>
            <a:ext cx="1533632" cy="276999"/>
          </a:xfrm>
          <a:prstGeom prst="rect">
            <a:avLst/>
          </a:prstGeom>
          <a:noFill/>
        </p:spPr>
        <p:txBody>
          <a:bodyPr wrap="square" rtlCol="0">
            <a:spAutoFit/>
          </a:bodyPr>
          <a:lstStyle/>
          <a:p>
            <a:r>
              <a:rPr lang="en-US" sz="1200" b="1" i="1" dirty="0" smtClean="0">
                <a:latin typeface="Bradley Hand ITC" panose="03070402050302030203" pitchFamily="66" charset="0"/>
              </a:rPr>
              <a:t>Nanjemoy Creek</a:t>
            </a:r>
          </a:p>
        </p:txBody>
      </p:sp>
      <p:cxnSp>
        <p:nvCxnSpPr>
          <p:cNvPr id="83" name="Straight Connector 82"/>
          <p:cNvCxnSpPr/>
          <p:nvPr/>
        </p:nvCxnSpPr>
        <p:spPr>
          <a:xfrm flipH="1">
            <a:off x="3273683" y="2006638"/>
            <a:ext cx="365395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099622" y="4013670"/>
            <a:ext cx="381107" cy="77459"/>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5" name="Freeform 4"/>
          <p:cNvSpPr/>
          <p:nvPr/>
        </p:nvSpPr>
        <p:spPr>
          <a:xfrm>
            <a:off x="3258766" y="1994170"/>
            <a:ext cx="3725694" cy="3978613"/>
          </a:xfrm>
          <a:custGeom>
            <a:avLst/>
            <a:gdLst>
              <a:gd name="connsiteX0" fmla="*/ 0 w 3725694"/>
              <a:gd name="connsiteY0" fmla="*/ 0 h 3793787"/>
              <a:gd name="connsiteX1" fmla="*/ 3725694 w 3725694"/>
              <a:gd name="connsiteY1" fmla="*/ 0 h 3793787"/>
              <a:gd name="connsiteX2" fmla="*/ 3725694 w 3725694"/>
              <a:gd name="connsiteY2" fmla="*/ 3793787 h 3793787"/>
              <a:gd name="connsiteX3" fmla="*/ 3706238 w 3725694"/>
              <a:gd name="connsiteY3" fmla="*/ 3793787 h 3793787"/>
            </a:gdLst>
            <a:ahLst/>
            <a:cxnLst>
              <a:cxn ang="0">
                <a:pos x="connsiteX0" y="connsiteY0"/>
              </a:cxn>
              <a:cxn ang="0">
                <a:pos x="connsiteX1" y="connsiteY1"/>
              </a:cxn>
              <a:cxn ang="0">
                <a:pos x="connsiteX2" y="connsiteY2"/>
              </a:cxn>
              <a:cxn ang="0">
                <a:pos x="connsiteX3" y="connsiteY3"/>
              </a:cxn>
            </a:cxnLst>
            <a:rect l="l" t="t" r="r" b="b"/>
            <a:pathLst>
              <a:path w="3725694" h="3793787">
                <a:moveTo>
                  <a:pt x="0" y="0"/>
                </a:moveTo>
                <a:lnTo>
                  <a:pt x="3725694" y="0"/>
                </a:lnTo>
                <a:lnTo>
                  <a:pt x="3725694" y="3793787"/>
                </a:lnTo>
                <a:lnTo>
                  <a:pt x="3706238" y="3793787"/>
                </a:lnTo>
              </a:path>
            </a:pathLst>
          </a:custGeom>
          <a:no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89410" y="5803570"/>
            <a:ext cx="1652857" cy="1299329"/>
          </a:xfrm>
          <a:prstGeom prst="rect">
            <a:avLst/>
          </a:prstGeom>
        </p:spPr>
      </p:pic>
      <p:sp>
        <p:nvSpPr>
          <p:cNvPr id="78" name="TextBox 77"/>
          <p:cNvSpPr txBox="1"/>
          <p:nvPr/>
        </p:nvSpPr>
        <p:spPr>
          <a:xfrm>
            <a:off x="5307915" y="6888793"/>
            <a:ext cx="1533632" cy="276999"/>
          </a:xfrm>
          <a:prstGeom prst="rect">
            <a:avLst/>
          </a:prstGeom>
          <a:noFill/>
        </p:spPr>
        <p:txBody>
          <a:bodyPr wrap="square" rtlCol="0">
            <a:spAutoFit/>
          </a:bodyPr>
          <a:lstStyle/>
          <a:p>
            <a:r>
              <a:rPr lang="en-US" sz="1200" b="1" i="1" dirty="0" smtClean="0">
                <a:solidFill>
                  <a:schemeClr val="bg1"/>
                </a:solidFill>
                <a:latin typeface="Bradley Hand ITC" panose="03070402050302030203" pitchFamily="66" charset="0"/>
              </a:rPr>
              <a:t>Port Tobacco River</a:t>
            </a:r>
          </a:p>
        </p:txBody>
      </p:sp>
      <p:pic>
        <p:nvPicPr>
          <p:cNvPr id="4" name="Picture 3"/>
          <p:cNvPicPr>
            <a:picLocks noChangeAspect="1"/>
          </p:cNvPicPr>
          <p:nvPr/>
        </p:nvPicPr>
        <p:blipFill rotWithShape="1">
          <a:blip r:embed="rId10" cstate="print">
            <a:extLst>
              <a:ext uri="{28A0092B-C50C-407E-A947-70E740481C1C}">
                <a14:useLocalDpi xmlns:a14="http://schemas.microsoft.com/office/drawing/2010/main" val="0"/>
              </a:ext>
            </a:extLst>
          </a:blip>
          <a:srcRect t="12964" b="7493"/>
          <a:stretch/>
        </p:blipFill>
        <p:spPr>
          <a:xfrm>
            <a:off x="1456219" y="1934862"/>
            <a:ext cx="1793723" cy="1105742"/>
          </a:xfrm>
          <a:prstGeom prst="rect">
            <a:avLst/>
          </a:prstGeom>
          <a:ln>
            <a:solidFill>
              <a:schemeClr val="bg1">
                <a:lumMod val="50000"/>
              </a:schemeClr>
            </a:solidFill>
          </a:ln>
        </p:spPr>
      </p:pic>
      <p:sp>
        <p:nvSpPr>
          <p:cNvPr id="39" name="TextBox 38"/>
          <p:cNvSpPr txBox="1"/>
          <p:nvPr/>
        </p:nvSpPr>
        <p:spPr>
          <a:xfrm>
            <a:off x="1411727" y="2657866"/>
            <a:ext cx="1284990" cy="430887"/>
          </a:xfrm>
          <a:prstGeom prst="rect">
            <a:avLst/>
          </a:prstGeom>
          <a:noFill/>
        </p:spPr>
        <p:txBody>
          <a:bodyPr wrap="square" rtlCol="0">
            <a:spAutoFit/>
          </a:bodyPr>
          <a:lstStyle/>
          <a:p>
            <a:r>
              <a:rPr lang="en-US" sz="1100" b="1" i="1" dirty="0" smtClean="0">
                <a:solidFill>
                  <a:schemeClr val="bg1"/>
                </a:solidFill>
                <a:effectLst>
                  <a:outerShdw blurRad="38100" dist="38100" dir="2700000" algn="tl">
                    <a:srgbClr val="000000">
                      <a:alpha val="43137"/>
                    </a:srgbClr>
                  </a:outerShdw>
                </a:effectLst>
              </a:rPr>
              <a:t>Historic</a:t>
            </a:r>
          </a:p>
          <a:p>
            <a:r>
              <a:rPr lang="en-US" sz="1100" b="1" i="1" dirty="0" smtClean="0">
                <a:solidFill>
                  <a:schemeClr val="bg1"/>
                </a:solidFill>
                <a:effectLst>
                  <a:outerShdw blurRad="38100" dist="38100" dir="2700000" algn="tl">
                    <a:srgbClr val="000000">
                      <a:alpha val="43137"/>
                    </a:srgbClr>
                  </a:outerShdw>
                </a:effectLst>
              </a:rPr>
              <a:t>shad fishery</a:t>
            </a:r>
            <a:endParaRPr lang="en-US" sz="1100" b="1" i="1" dirty="0">
              <a:solidFill>
                <a:schemeClr val="bg1"/>
              </a:solidFill>
              <a:effectLst>
                <a:outerShdw blurRad="38100" dist="38100" dir="2700000" algn="tl">
                  <a:srgbClr val="000000">
                    <a:alpha val="43137"/>
                  </a:srgbClr>
                </a:outerShdw>
              </a:effectLst>
            </a:endParaRPr>
          </a:p>
        </p:txBody>
      </p:sp>
      <p:sp>
        <p:nvSpPr>
          <p:cNvPr id="76" name="TextBox 75"/>
          <p:cNvSpPr txBox="1"/>
          <p:nvPr/>
        </p:nvSpPr>
        <p:spPr>
          <a:xfrm>
            <a:off x="1386205" y="1871821"/>
            <a:ext cx="1483091" cy="461665"/>
          </a:xfrm>
          <a:prstGeom prst="rect">
            <a:avLst/>
          </a:prstGeom>
          <a:noFill/>
        </p:spPr>
        <p:txBody>
          <a:bodyPr wrap="square" rtlCol="0">
            <a:spAutoFit/>
          </a:bodyPr>
          <a:lstStyle/>
          <a:p>
            <a:r>
              <a:rPr lang="en-US" sz="1200" b="1" i="1" dirty="0" smtClean="0">
                <a:latin typeface="Bradley Hand ITC" panose="03070402050302030203" pitchFamily="66" charset="0"/>
              </a:rPr>
              <a:t>Chapman State Park</a:t>
            </a:r>
          </a:p>
        </p:txBody>
      </p:sp>
      <p:sp>
        <p:nvSpPr>
          <p:cNvPr id="31" name="TextBox 30"/>
          <p:cNvSpPr txBox="1"/>
          <p:nvPr/>
        </p:nvSpPr>
        <p:spPr>
          <a:xfrm>
            <a:off x="1348964" y="1104083"/>
            <a:ext cx="658268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defTabSz="1019175">
              <a:defRPr b="1" i="1">
                <a:latin typeface="Palatino Linotype" panose="02040502050505030304" pitchFamily="18" charset="0"/>
              </a:defRPr>
            </a:lvl1pPr>
            <a:lvl2pPr marL="742950" indent="-285750" defTabSz="1019175">
              <a:defRPr sz="2300">
                <a:latin typeface="Tempus Sans ITC" panose="04020404030D07020202" pitchFamily="82" charset="0"/>
              </a:defRPr>
            </a:lvl2pPr>
            <a:lvl3pPr marL="1143000" indent="-228600" defTabSz="1019175">
              <a:defRPr sz="2300">
                <a:latin typeface="Tempus Sans ITC" panose="04020404030D07020202" pitchFamily="82" charset="0"/>
              </a:defRPr>
            </a:lvl3pPr>
            <a:lvl4pPr marL="1600200" indent="-228600" defTabSz="1019175">
              <a:defRPr sz="2300">
                <a:latin typeface="Tempus Sans ITC" panose="04020404030D07020202" pitchFamily="82" charset="0"/>
              </a:defRPr>
            </a:lvl4pPr>
            <a:lvl5pPr marL="2057400" indent="-228600" defTabSz="1019175">
              <a:defRPr sz="2300">
                <a:latin typeface="Tempus Sans ITC" panose="04020404030D07020202" pitchFamily="82" charset="0"/>
              </a:defRPr>
            </a:lvl5pPr>
            <a:lvl6pPr marL="2514600" indent="-228600" defTabSz="1019175" eaLnBrk="0" fontAlgn="base" hangingPunct="0">
              <a:spcBef>
                <a:spcPct val="0"/>
              </a:spcBef>
              <a:spcAft>
                <a:spcPct val="0"/>
              </a:spcAft>
              <a:defRPr sz="2300">
                <a:latin typeface="Tempus Sans ITC" panose="04020404030D07020202" pitchFamily="82" charset="0"/>
              </a:defRPr>
            </a:lvl6pPr>
            <a:lvl7pPr marL="2971800" indent="-228600" defTabSz="1019175" eaLnBrk="0" fontAlgn="base" hangingPunct="0">
              <a:spcBef>
                <a:spcPct val="0"/>
              </a:spcBef>
              <a:spcAft>
                <a:spcPct val="0"/>
              </a:spcAft>
              <a:defRPr sz="2300">
                <a:latin typeface="Tempus Sans ITC" panose="04020404030D07020202" pitchFamily="82" charset="0"/>
              </a:defRPr>
            </a:lvl7pPr>
            <a:lvl8pPr marL="3429000" indent="-228600" defTabSz="1019175" eaLnBrk="0" fontAlgn="base" hangingPunct="0">
              <a:spcBef>
                <a:spcPct val="0"/>
              </a:spcBef>
              <a:spcAft>
                <a:spcPct val="0"/>
              </a:spcAft>
              <a:defRPr sz="2300">
                <a:latin typeface="Tempus Sans ITC" panose="04020404030D07020202" pitchFamily="82" charset="0"/>
              </a:defRPr>
            </a:lvl8pPr>
            <a:lvl9pPr marL="3886200" indent="-228600" defTabSz="1019175" eaLnBrk="0" fontAlgn="base" hangingPunct="0">
              <a:spcBef>
                <a:spcPct val="0"/>
              </a:spcBef>
              <a:spcAft>
                <a:spcPct val="0"/>
              </a:spcAft>
              <a:defRPr sz="2300">
                <a:latin typeface="Tempus Sans ITC" panose="04020404030D07020202" pitchFamily="82" charset="0"/>
              </a:defRPr>
            </a:lvl9pPr>
          </a:lstStyle>
          <a:p>
            <a:endParaRPr lang="en-US" altLang="en-US" sz="1400" dirty="0">
              <a:latin typeface="Tempus Sans ITC" panose="04020404030D07020202" pitchFamily="82" charset="0"/>
            </a:endParaRPr>
          </a:p>
          <a:p>
            <a:r>
              <a:rPr lang="en-US" altLang="en-US" sz="1400" i="0" dirty="0" smtClean="0">
                <a:latin typeface="Tempus Sans ITC" panose="04020404030D07020202" pitchFamily="82" charset="0"/>
              </a:rPr>
              <a:t>The boundaries </a:t>
            </a:r>
            <a:r>
              <a:rPr lang="en-US" altLang="en-US" sz="1400" i="0" dirty="0">
                <a:latin typeface="Tempus Sans ITC" panose="04020404030D07020202" pitchFamily="82" charset="0"/>
              </a:rPr>
              <a:t>we’ve heard suggested for the Mallows Bay-Potomac River </a:t>
            </a:r>
            <a:r>
              <a:rPr lang="en-US" altLang="en-US" sz="1400" i="0" dirty="0" smtClean="0">
                <a:latin typeface="Tempus Sans ITC" panose="04020404030D07020202" pitchFamily="82" charset="0"/>
              </a:rPr>
              <a:t>Sanctuary, below, would increase it from the 2</a:t>
            </a:r>
            <a:r>
              <a:rPr lang="en-US" altLang="en-US" sz="1400" i="0" baseline="30000" dirty="0" smtClean="0">
                <a:latin typeface="Tempus Sans ITC" panose="04020404030D07020202" pitchFamily="82" charset="0"/>
              </a:rPr>
              <a:t>nd</a:t>
            </a:r>
            <a:r>
              <a:rPr lang="en-US" altLang="en-US" sz="1400" i="0" dirty="0" smtClean="0">
                <a:latin typeface="Tempus Sans ITC" panose="04020404030D07020202" pitchFamily="82" charset="0"/>
              </a:rPr>
              <a:t> to only the 4</a:t>
            </a:r>
            <a:r>
              <a:rPr lang="en-US" altLang="en-US" sz="1400" i="0" baseline="30000" dirty="0" smtClean="0">
                <a:latin typeface="Tempus Sans ITC" panose="04020404030D07020202" pitchFamily="82" charset="0"/>
              </a:rPr>
              <a:t>th</a:t>
            </a:r>
            <a:r>
              <a:rPr lang="en-US" altLang="en-US" sz="1400" i="0" dirty="0" smtClean="0">
                <a:latin typeface="Tempus Sans ITC" panose="04020404030D07020202" pitchFamily="82" charset="0"/>
              </a:rPr>
              <a:t> smallest of all sanctuaries. </a:t>
            </a:r>
            <a:endParaRPr lang="en-US" altLang="en-US" sz="1400" i="0" dirty="0">
              <a:latin typeface="Tempus Sans ITC" panose="04020404030D07020202" pitchFamily="82" charset="0"/>
            </a:endParaRPr>
          </a:p>
        </p:txBody>
      </p:sp>
    </p:spTree>
    <p:extLst>
      <p:ext uri="{BB962C8B-B14F-4D97-AF65-F5344CB8AC3E}">
        <p14:creationId xmlns:p14="http://schemas.microsoft.com/office/powerpoint/2010/main" val="16713053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5386</TotalTime>
  <Words>683</Words>
  <Application>Microsoft Office PowerPoint</Application>
  <PresentationFormat>Custom</PresentationFormat>
  <Paragraphs>88</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Aharoni</vt:lpstr>
      <vt:lpstr>Arial</vt:lpstr>
      <vt:lpstr>Bradley Hand ITC</vt:lpstr>
      <vt:lpstr>Calibri</vt:lpstr>
      <vt:lpstr>Calibri Light</vt:lpstr>
      <vt:lpstr>Palatino Linotype</vt:lpstr>
      <vt:lpstr>Tempus Sans ITC</vt:lpstr>
      <vt:lpstr>Times New Roman</vt:lpstr>
      <vt:lpstr>Office Theme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JPL</dc:creator>
  <cp:lastModifiedBy>JPL</cp:lastModifiedBy>
  <cp:revision>138</cp:revision>
  <cp:lastPrinted>2015-12-03T13:04:50Z</cp:lastPrinted>
  <dcterms:created xsi:type="dcterms:W3CDTF">2015-11-04T01:00:37Z</dcterms:created>
  <dcterms:modified xsi:type="dcterms:W3CDTF">2016-11-08T11:58:05Z</dcterms:modified>
</cp:coreProperties>
</file>